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051554948" r:id="rId2"/>
    <p:sldId id="2147481188" r:id="rId3"/>
    <p:sldId id="2147481189" r:id="rId4"/>
    <p:sldId id="2147481190" r:id="rId5"/>
    <p:sldId id="2147481220" r:id="rId6"/>
    <p:sldId id="2147481221" r:id="rId7"/>
    <p:sldId id="2147481270" r:id="rId8"/>
    <p:sldId id="2147481271" r:id="rId9"/>
    <p:sldId id="2147481228" r:id="rId10"/>
    <p:sldId id="2147481225" r:id="rId11"/>
    <p:sldId id="2147481226" r:id="rId12"/>
    <p:sldId id="2147481233" r:id="rId13"/>
    <p:sldId id="2147481234" r:id="rId14"/>
    <p:sldId id="2147481235" r:id="rId15"/>
    <p:sldId id="2147481236" r:id="rId16"/>
    <p:sldId id="2147481285" r:id="rId17"/>
    <p:sldId id="2147481269" r:id="rId18"/>
    <p:sldId id="2147481283" r:id="rId19"/>
    <p:sldId id="2147481284" r:id="rId20"/>
    <p:sldId id="2147481231" r:id="rId21"/>
    <p:sldId id="2147481232" r:id="rId22"/>
    <p:sldId id="2147481250" r:id="rId23"/>
    <p:sldId id="2147481251" r:id="rId24"/>
    <p:sldId id="2147481255" r:id="rId25"/>
    <p:sldId id="2147481256" r:id="rId26"/>
    <p:sldId id="2147481266" r:id="rId27"/>
    <p:sldId id="2147481267" r:id="rId28"/>
    <p:sldId id="2147481227" r:id="rId29"/>
    <p:sldId id="2147481229" r:id="rId30"/>
    <p:sldId id="2147481230" r:id="rId31"/>
    <p:sldId id="2147481243" r:id="rId32"/>
    <p:sldId id="2147481244" r:id="rId33"/>
    <p:sldId id="2147481245" r:id="rId34"/>
    <p:sldId id="2147481249" r:id="rId35"/>
    <p:sldId id="2147481252" r:id="rId36"/>
    <p:sldId id="2147481253" r:id="rId37"/>
    <p:sldId id="2147481257" r:id="rId38"/>
    <p:sldId id="2147481258" r:id="rId39"/>
    <p:sldId id="2147481222" r:id="rId40"/>
    <p:sldId id="2147481223" r:id="rId41"/>
    <p:sldId id="2147481224" r:id="rId42"/>
    <p:sldId id="2147481278" r:id="rId43"/>
    <p:sldId id="2147481279" r:id="rId44"/>
    <p:sldId id="2147481280" r:id="rId45"/>
    <p:sldId id="2147481268" r:id="rId46"/>
    <p:sldId id="2147481272" r:id="rId47"/>
    <p:sldId id="2147481273" r:id="rId48"/>
    <p:sldId id="2147481274" r:id="rId49"/>
    <p:sldId id="2147481275" r:id="rId50"/>
    <p:sldId id="2147481237" r:id="rId51"/>
    <p:sldId id="2147481238" r:id="rId52"/>
    <p:sldId id="2147481239" r:id="rId53"/>
    <p:sldId id="2147481262" r:id="rId54"/>
    <p:sldId id="2147481263" r:id="rId55"/>
    <p:sldId id="2147481264" r:id="rId56"/>
    <p:sldId id="2147481265" r:id="rId57"/>
    <p:sldId id="2147481276" r:id="rId58"/>
    <p:sldId id="2147481277" r:id="rId59"/>
    <p:sldId id="2147481281" r:id="rId60"/>
    <p:sldId id="2147481282" r:id="rId61"/>
    <p:sldId id="2147481240" r:id="rId62"/>
    <p:sldId id="2147481241" r:id="rId63"/>
    <p:sldId id="2147481242" r:id="rId64"/>
    <p:sldId id="2147481259" r:id="rId65"/>
    <p:sldId id="2147481260" r:id="rId66"/>
    <p:sldId id="2147481261" r:id="rId67"/>
    <p:sldId id="2147481254" r:id="rId68"/>
    <p:sldId id="214748089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351"/>
    <p:restoredTop sz="95263"/>
  </p:normalViewPr>
  <p:slideViewPr>
    <p:cSldViewPr snapToGrid="0">
      <p:cViewPr>
        <p:scale>
          <a:sx n="95" d="100"/>
          <a:sy n="95" d="100"/>
        </p:scale>
        <p:origin x="20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6/21/26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79302-6478-DE12-3DE6-BFC117EA93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200" cy="338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69F60-09A6-DE1E-5249-2565762702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97" y="-21166"/>
            <a:ext cx="3429000" cy="3407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8A9CC-38B3-CA7E-F222-5E009EFAC8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93" y="0"/>
            <a:ext cx="4510207" cy="330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3D2E9-521F-F7C8-56CD-8766E0396A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368635"/>
            <a:ext cx="4259997" cy="3489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62F9CE-7940-0204-8AA1-FC7E237722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17" y="3323168"/>
            <a:ext cx="3534833" cy="35348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C95158-02D4-94B2-171C-068A4369EA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50" y="3278184"/>
            <a:ext cx="4435049" cy="355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19C2C-E685-4621-9847-E40A4F3402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5000"/>
          </a:blip>
          <a:stretch>
            <a:fillRect/>
          </a:stretch>
        </p:blipFill>
        <p:spPr>
          <a:xfrm>
            <a:off x="4212516" y="2020186"/>
            <a:ext cx="3419887" cy="3002156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5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5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5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953CD-ECFA-750E-7A80-4BBF2CDDE625}"/>
              </a:ext>
            </a:extLst>
          </p:cNvPr>
          <p:cNvSpPr txBox="1">
            <a:spLocks/>
          </p:cNvSpPr>
          <p:nvPr/>
        </p:nvSpPr>
        <p:spPr>
          <a:xfrm>
            <a:off x="1676716" y="1163544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6/22/2026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240081-8AC8-AEEC-A3F8-C3FC5525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6" y="391061"/>
            <a:ext cx="9823174" cy="5836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8EFC6-7B19-DCF1-7663-AB2C6E3A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04" y="679987"/>
            <a:ext cx="5569226" cy="5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11546-5157-E889-5F46-3621B51EA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39" y="476633"/>
            <a:ext cx="8895522" cy="59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9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C37DD-525F-FE9A-DC40-E6B0154E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852" y="634601"/>
            <a:ext cx="9070295" cy="4759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06062-97EE-A8BB-A847-0208AA39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3" y="141268"/>
            <a:ext cx="3429372" cy="1323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F97029-E0EB-C216-8BB9-C319342AEDC9}"/>
              </a:ext>
            </a:extLst>
          </p:cNvPr>
          <p:cNvSpPr txBox="1"/>
          <p:nvPr/>
        </p:nvSpPr>
        <p:spPr>
          <a:xfrm>
            <a:off x="954157" y="5923722"/>
            <a:ext cx="1061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Survodutide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Boehringer Ingelheim and Zealand Pharma, it is currently in Phase 3 clinical trials</a:t>
            </a:r>
          </a:p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GLP1R and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GlcR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agonist</a:t>
            </a:r>
          </a:p>
        </p:txBody>
      </p:sp>
    </p:spTree>
    <p:extLst>
      <p:ext uri="{BB962C8B-B14F-4D97-AF65-F5344CB8AC3E}">
        <p14:creationId xmlns:p14="http://schemas.microsoft.com/office/powerpoint/2010/main" val="115709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228A4-8231-6F83-D3CE-D4622EC7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50" y="287271"/>
            <a:ext cx="6913699" cy="62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4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7250AB-13C9-9777-DB3D-000C3FC51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353102"/>
            <a:ext cx="10922175" cy="58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35617-4085-731D-742F-6E70C612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51" y="477819"/>
            <a:ext cx="10728666" cy="3537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D88D54-5CCF-C281-4EE6-D432AC6C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47" y="4258735"/>
            <a:ext cx="10628146" cy="1028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BFA9E-567E-0974-2CFA-A43059A31F18}"/>
              </a:ext>
            </a:extLst>
          </p:cNvPr>
          <p:cNvSpPr txBox="1"/>
          <p:nvPr/>
        </p:nvSpPr>
        <p:spPr>
          <a:xfrm>
            <a:off x="1073426" y="5645426"/>
            <a:ext cx="994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Zealand shares fell roughly 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22–24%</a:t>
            </a:r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the full Phase 3 results were presented and investors </a:t>
            </a:r>
          </a:p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digested the discontinuation data.</a:t>
            </a:r>
          </a:p>
        </p:txBody>
      </p:sp>
    </p:spTree>
    <p:extLst>
      <p:ext uri="{BB962C8B-B14F-4D97-AF65-F5344CB8AC3E}">
        <p14:creationId xmlns:p14="http://schemas.microsoft.com/office/powerpoint/2010/main" val="2703449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94FDD3-F565-EFAD-FBAE-1F935B3BC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7" y="1251293"/>
            <a:ext cx="11503245" cy="320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D953FB-6280-808D-14E9-2A51E65EF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05" y="273050"/>
            <a:ext cx="3441700" cy="9782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24BCE4-96B2-611E-CEEB-7F66D1153259}"/>
              </a:ext>
            </a:extLst>
          </p:cNvPr>
          <p:cNvSpPr txBox="1"/>
          <p:nvPr/>
        </p:nvSpPr>
        <p:spPr>
          <a:xfrm>
            <a:off x="656048" y="5283541"/>
            <a:ext cx="10879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Mazdutide</a:t>
            </a:r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an injectable, once-weekly medication that targets both the GLP-1 and glucagon receptors </a:t>
            </a:r>
          </a:p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approved in China for chronic weight management and type 2 diabetes treatment.</a:t>
            </a:r>
          </a:p>
          <a:p>
            <a:r>
              <a:rPr lang="en-US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Innovent Biologics (originally discovered by Eli Lilly).</a:t>
            </a:r>
          </a:p>
        </p:txBody>
      </p:sp>
    </p:spTree>
    <p:extLst>
      <p:ext uri="{BB962C8B-B14F-4D97-AF65-F5344CB8AC3E}">
        <p14:creationId xmlns:p14="http://schemas.microsoft.com/office/powerpoint/2010/main" val="291583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322273-0DDC-69D3-A37E-A13D4F778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865" y="369794"/>
            <a:ext cx="5065900" cy="61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40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535DB5-EA4C-9936-03C5-0F2769D7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25" y="1269101"/>
            <a:ext cx="11352350" cy="41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1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F8DF9-F3CB-3912-A819-A288090EE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6" y="929379"/>
            <a:ext cx="11487288" cy="49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6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84EA63-E801-53BC-8ACE-74AE32EF6D37}"/>
              </a:ext>
            </a:extLst>
          </p:cNvPr>
          <p:cNvSpPr txBox="1"/>
          <p:nvPr/>
        </p:nvSpPr>
        <p:spPr>
          <a:xfrm>
            <a:off x="803491" y="5934565"/>
            <a:ext cx="1058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Metabolism, 2026 Jun 19:156679. </a:t>
            </a:r>
            <a:r>
              <a:rPr lang="en-US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10.1016/j.metabol.2026.156679. Online ahead of print.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C828B-6A43-CB54-0305-B14D8089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8" y="152399"/>
            <a:ext cx="1963826" cy="2576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110B5-2FDE-CE27-BF61-2CE1388D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417" y="886689"/>
            <a:ext cx="9888545" cy="48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6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D54D5-D0A0-76E6-50A9-49DC45FE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0" y="1378285"/>
            <a:ext cx="11649860" cy="41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2944D-AC74-B14E-DB35-761ACBD8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9" y="746822"/>
            <a:ext cx="11044574" cy="1559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421EE-35D7-4C5B-3792-F1DAC442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5" y="2443102"/>
            <a:ext cx="10996092" cy="886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26959-79AE-81C8-1261-761249415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530" y="3098555"/>
            <a:ext cx="5251174" cy="35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741DFA-7EFC-81FA-1E5F-22A91B32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20" y="2091205"/>
            <a:ext cx="10304359" cy="3090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F4A8C-07ED-7472-CBC9-E30CDE72D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79" y="962110"/>
            <a:ext cx="777240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6E22B0-FF84-ED8C-B7EA-8A065134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46" y="825034"/>
            <a:ext cx="10657908" cy="53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2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DCE79A-1ED3-4D7F-32A6-A0F794E9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5" y="1109441"/>
            <a:ext cx="11229409" cy="444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60EE9-1A59-C3DF-B37A-205964DE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04" y="374326"/>
            <a:ext cx="7772400" cy="93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92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8969B-FF85-8161-A355-6C1FB325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42804"/>
            <a:ext cx="10565296" cy="55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8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17DF7-B30A-DA41-BD89-FA9AD85F8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1" y="0"/>
            <a:ext cx="11288057" cy="442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0083A-38C4-033D-6052-A7E15DD7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1" y="4429550"/>
            <a:ext cx="11251451" cy="23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8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23FB6-20AE-B2A0-2F58-EDC3E513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7" y="112349"/>
            <a:ext cx="5270485" cy="66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85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89BE81-463E-2610-1842-2AB0EA68C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3" y="251466"/>
            <a:ext cx="11158334" cy="3339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6AF3E3-AA7C-2332-3463-8E399FF69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905" y="2409342"/>
            <a:ext cx="6377609" cy="41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29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6A78CD-EA01-A37A-8434-D5EBDE192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472" y="475497"/>
            <a:ext cx="9263824" cy="5907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EF351-58C8-33F9-0625-B74D2FA0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4" y="132799"/>
            <a:ext cx="4479235" cy="79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4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C1BA41-5895-9E35-0592-5E6BC7594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982" y="614063"/>
            <a:ext cx="8398036" cy="59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46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1782C2-6752-114B-E25B-75ADECC5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78" y="76200"/>
            <a:ext cx="7299043" cy="4704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7D719-7F57-E76E-5A1B-1AC022AD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4889153"/>
            <a:ext cx="7772400" cy="18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51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262DF-5C0F-3D20-83CD-C0C28F61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22" y="1154600"/>
            <a:ext cx="11294156" cy="41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523EC-A4F8-BDE1-631A-2432B4921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46" y="802055"/>
            <a:ext cx="10189507" cy="52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422F5-2931-526A-D374-5BFBC6745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9" y="866683"/>
            <a:ext cx="10776514" cy="51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82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5C029-AB9D-1E07-E6B0-9B440A608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73" y="757772"/>
            <a:ext cx="10850453" cy="53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28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36A24-515E-E61C-E77E-2BE6C12EF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2" y="1543721"/>
            <a:ext cx="11605683" cy="377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1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97E3B-8C1F-2706-3470-2487988B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0" y="1497382"/>
            <a:ext cx="11187180" cy="38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630C4-D46E-8225-9B73-7C09C42C6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556" y="448287"/>
            <a:ext cx="7772400" cy="7174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FAE6F-1551-F3AA-900A-25160755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95" y="1099479"/>
            <a:ext cx="10667361" cy="44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16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E9CFFD-B7EA-7837-DAE9-E5B80BC4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75" y="1660905"/>
            <a:ext cx="11322250" cy="35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1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E250E-9823-8110-6713-3F20F553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6" y="976483"/>
            <a:ext cx="11487835" cy="43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7C941-0603-644A-DF0B-9E5041A26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08" y="973687"/>
            <a:ext cx="11492491" cy="3778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31D43-4D0E-99AC-40E1-713CDD1E7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99" y="4974597"/>
            <a:ext cx="7772400" cy="5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99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91E57-E89E-FB03-2EFE-E01EABC6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2" y="304386"/>
            <a:ext cx="10994839" cy="4678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3B708-7914-A140-477B-BFD9F4C57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2" y="5256055"/>
            <a:ext cx="11037974" cy="94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8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8669C-A1DC-5589-5945-5EAB57AB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75" y="404191"/>
            <a:ext cx="4630423" cy="6049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0CE0F-8EC5-DB97-BA99-EDE8077E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4190"/>
            <a:ext cx="3299791" cy="607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7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356650-7760-1CFB-D550-29EA4877A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4" y="327386"/>
            <a:ext cx="8866094" cy="62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14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C524F-EB3C-6EC2-4BB8-B97A2EA0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5114"/>
            <a:ext cx="7772400" cy="62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1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09385-EB37-78E4-992F-2D048C476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12" y="709692"/>
            <a:ext cx="9922046" cy="49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08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B1C08-72BE-0FC5-50D5-CB3437EE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60" y="1451077"/>
            <a:ext cx="10664680" cy="4210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DE361-B46D-4960-E5F9-6C6B26F3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940" y="981177"/>
            <a:ext cx="7518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49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F0B94-9CE1-EB04-6187-10E8E994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1" y="1596925"/>
            <a:ext cx="11304827" cy="32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7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331E2-B02C-B4F5-AC7F-C63E2A27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80" y="954741"/>
            <a:ext cx="5004479" cy="4948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81D2-6018-421F-4354-74C5D1B3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24" y="1762692"/>
            <a:ext cx="6301848" cy="33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7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BF8D7-4A13-C3E9-F65B-7E6CEC35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06" y="605117"/>
            <a:ext cx="10738187" cy="56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1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EA38D-AC33-EFF1-C721-0204C6131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71" y="1688135"/>
            <a:ext cx="11614658" cy="32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2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97CA1-D6EF-5931-DB61-FF4784F32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4" y="1134523"/>
            <a:ext cx="11220021" cy="45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1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3ED7D-2E21-56AE-5E0A-C896E559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32" y="701338"/>
            <a:ext cx="10519336" cy="4944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7B1D77-589F-5D24-61DA-4020ABA4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268" y="398517"/>
            <a:ext cx="7772400" cy="6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29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49064-85E0-FA2C-0433-6AC4151F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0" y="1581346"/>
            <a:ext cx="11054247" cy="32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0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2F6BC-3079-0459-3163-2BD43269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885" y="1959404"/>
            <a:ext cx="5693440" cy="3204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B06C8-1B4D-FC9F-68F4-CB9A736D1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5" y="503581"/>
            <a:ext cx="5860325" cy="58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18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506AC-1A59-D616-A68B-2EAE8E27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7" y="937711"/>
            <a:ext cx="10947566" cy="49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06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914503-B3FB-7C5E-D1F1-51CEAC47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02" y="1376070"/>
            <a:ext cx="11446316" cy="38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E89879-D6DA-9F8A-8ECA-C3D87AA89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17" y="356152"/>
            <a:ext cx="8314765" cy="61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00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CF7A4-177A-EF02-7267-37622FB1C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730" y="405063"/>
            <a:ext cx="8974564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51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1C204-9435-2057-08E8-C00C9C3B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202662"/>
            <a:ext cx="9861176" cy="491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0279B-224B-9BE5-CA7E-193EF966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47" y="5113761"/>
            <a:ext cx="7772400" cy="10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80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63C3D-00E2-4F65-E986-E2E93043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76" y="641383"/>
            <a:ext cx="9081247" cy="55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02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A763D-FD49-4B7F-645B-45944F7BE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888459"/>
            <a:ext cx="10439400" cy="50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2FF3D-9549-A8F2-2C1C-C36E7AC0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31" y="731606"/>
            <a:ext cx="9051024" cy="56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78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370866-36C1-D3F1-84B4-69048F01F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16" y="1099001"/>
            <a:ext cx="11265637" cy="46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8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C8A0B-7F46-5DFF-0A9F-0897150D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5" y="1095335"/>
            <a:ext cx="10755106" cy="4881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A544F5-5210-20D9-1BEB-B20C508D2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61" y="621988"/>
            <a:ext cx="7772400" cy="7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17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310A08-D9ED-2809-556B-DE1A4006F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99" y="1328265"/>
            <a:ext cx="10575940" cy="39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42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6E13C-B784-7143-936A-FF592CF4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11" y="940903"/>
            <a:ext cx="5216177" cy="5241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E143C-7BF6-0F32-D41E-97DB319A8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6842"/>
            <a:ext cx="5555974" cy="296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67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E76B1-8BC4-DF3D-E217-E6B25468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67" y="5897219"/>
            <a:ext cx="7124700" cy="838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9874B-8000-734C-C928-FBDD062CA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6" y="445287"/>
            <a:ext cx="10371488" cy="55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761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0685B-F5EC-5C06-D7E5-315BCAF0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314681"/>
            <a:ext cx="10578548" cy="59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380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F4015B-A0C5-4D0C-283D-8108DE4FA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10" y="90354"/>
            <a:ext cx="8516779" cy="6529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8CADD7-87A8-68C5-F9C7-3C0F4A522446}"/>
              </a:ext>
            </a:extLst>
          </p:cNvPr>
          <p:cNvSpPr/>
          <p:nvPr/>
        </p:nvSpPr>
        <p:spPr>
          <a:xfrm>
            <a:off x="1848386" y="90354"/>
            <a:ext cx="41685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58C522-D5A3-B3D3-FB15-3B09E94DC8C5}"/>
              </a:ext>
            </a:extLst>
          </p:cNvPr>
          <p:cNvSpPr/>
          <p:nvPr/>
        </p:nvSpPr>
        <p:spPr>
          <a:xfrm>
            <a:off x="5887569" y="227775"/>
            <a:ext cx="416859" cy="54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74FEC9-9334-654C-C8F7-7BC13F9771CE}"/>
              </a:ext>
            </a:extLst>
          </p:cNvPr>
          <p:cNvSpPr/>
          <p:nvPr/>
        </p:nvSpPr>
        <p:spPr>
          <a:xfrm>
            <a:off x="1874696" y="2931456"/>
            <a:ext cx="416859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7C98B-9F9B-D032-31BE-2251DAB4FD98}"/>
              </a:ext>
            </a:extLst>
          </p:cNvPr>
          <p:cNvSpPr/>
          <p:nvPr/>
        </p:nvSpPr>
        <p:spPr>
          <a:xfrm>
            <a:off x="6001194" y="3274356"/>
            <a:ext cx="416859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878E2-AC10-6975-88EB-AB905E304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55" y="6458358"/>
            <a:ext cx="7772400" cy="36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75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6F66D-DBDC-B7A9-394A-7B1011AA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06" y="527115"/>
            <a:ext cx="11170772" cy="429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F8FBC-9595-6B27-69B1-800A933B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778" y="125895"/>
            <a:ext cx="7772400" cy="536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837EC-EB18-9657-DD09-B542F813F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05" y="4902966"/>
            <a:ext cx="11215919" cy="15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8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C2E4A0-E0E9-583E-7D6E-498B43D5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"/>
            <a:ext cx="12191999" cy="6882295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E0A16-0550-B2FE-9D88-45A40AA0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29" y="1166169"/>
            <a:ext cx="9922342" cy="5320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2DD7A-CDC1-8089-240D-048654DB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26" y="371037"/>
            <a:ext cx="11670347" cy="4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9E286-5970-6275-FA96-F2AF758AA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78" y="583309"/>
            <a:ext cx="8929526" cy="54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1516F-7792-08EA-3F8F-D6B1E06E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5" y="0"/>
            <a:ext cx="10304321" cy="5686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EA6DCD-5097-0191-1166-AC375836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5" y="4849862"/>
            <a:ext cx="6811618" cy="17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4801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88450</TotalTime>
  <Words>112</Words>
  <Application>Microsoft Macintosh PowerPoint</Application>
  <PresentationFormat>Widescreen</PresentationFormat>
  <Paragraphs>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834</cp:revision>
  <cp:lastPrinted>2026-05-11T04:53:02Z</cp:lastPrinted>
  <dcterms:created xsi:type="dcterms:W3CDTF">2022-09-11T17:16:20Z</dcterms:created>
  <dcterms:modified xsi:type="dcterms:W3CDTF">2026-06-22T05:10:36Z</dcterms:modified>
</cp:coreProperties>
</file>