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147474406" r:id="rId2"/>
    <p:sldId id="326" r:id="rId3"/>
    <p:sldId id="2147481336" r:id="rId4"/>
    <p:sldId id="2147481337" r:id="rId5"/>
    <p:sldId id="2147481338" r:id="rId6"/>
    <p:sldId id="2147481339" r:id="rId7"/>
    <p:sldId id="2147481344" r:id="rId8"/>
    <p:sldId id="2147481345" r:id="rId9"/>
    <p:sldId id="2147481388" r:id="rId10"/>
    <p:sldId id="2147481389" r:id="rId11"/>
    <p:sldId id="2147481346" r:id="rId12"/>
    <p:sldId id="2147481347" r:id="rId13"/>
    <p:sldId id="2147481363" r:id="rId14"/>
    <p:sldId id="2147481362" r:id="rId15"/>
    <p:sldId id="2147481364" r:id="rId16"/>
    <p:sldId id="2147481385" r:id="rId17"/>
    <p:sldId id="2147481386" r:id="rId18"/>
    <p:sldId id="2147481387" r:id="rId19"/>
    <p:sldId id="2147481348" r:id="rId20"/>
    <p:sldId id="2147481349" r:id="rId21"/>
    <p:sldId id="2147481350" r:id="rId22"/>
    <p:sldId id="2147481351" r:id="rId23"/>
    <p:sldId id="2147481352" r:id="rId24"/>
    <p:sldId id="2147481353" r:id="rId25"/>
    <p:sldId id="2147481354" r:id="rId26"/>
    <p:sldId id="2147481355" r:id="rId27"/>
    <p:sldId id="2147481356" r:id="rId28"/>
    <p:sldId id="2147481357" r:id="rId29"/>
    <p:sldId id="2147481358" r:id="rId30"/>
    <p:sldId id="2147481359" r:id="rId31"/>
    <p:sldId id="2147481360" r:id="rId32"/>
    <p:sldId id="2147481368" r:id="rId33"/>
    <p:sldId id="2147481369" r:id="rId34"/>
    <p:sldId id="2147481370" r:id="rId35"/>
    <p:sldId id="2147481371" r:id="rId36"/>
    <p:sldId id="2147481372" r:id="rId37"/>
    <p:sldId id="2147481373" r:id="rId38"/>
    <p:sldId id="2147481374" r:id="rId39"/>
    <p:sldId id="2147481375" r:id="rId40"/>
    <p:sldId id="2147481376" r:id="rId41"/>
    <p:sldId id="2147481377" r:id="rId42"/>
    <p:sldId id="2147481378" r:id="rId43"/>
    <p:sldId id="2147481379" r:id="rId44"/>
    <p:sldId id="2147481380" r:id="rId45"/>
    <p:sldId id="2147481381" r:id="rId46"/>
    <p:sldId id="2147481382" r:id="rId47"/>
    <p:sldId id="2147481383" r:id="rId48"/>
    <p:sldId id="2147481390" r:id="rId49"/>
    <p:sldId id="2147481391" r:id="rId50"/>
    <p:sldId id="214748089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Wynn" initials="RW" lastIdx="4" clrIdx="0">
    <p:extLst>
      <p:ext uri="{19B8F6BF-5375-455C-9EA6-DF929625EA0E}">
        <p15:presenceInfo xmlns:p15="http://schemas.microsoft.com/office/powerpoint/2012/main" userId="S::richard.wynn@utsouthwestern.edu::69e79ec6-7356-4ec8-9e86-c16efcee08c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11"/>
    <p:restoredTop sz="95263"/>
  </p:normalViewPr>
  <p:slideViewPr>
    <p:cSldViewPr snapToGrid="0">
      <p:cViewPr varScale="1">
        <p:scale>
          <a:sx n="96" d="100"/>
          <a:sy n="96" d="100"/>
        </p:scale>
        <p:origin x="1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826A7-F94B-084F-A48D-54A632211272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69305-9CA1-6C45-A4BB-77FE49C23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3B83D1-7652-C8BD-61CF-B6122D324F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6157"/>
          </a:xfrm>
          <a:prstGeom prst="rect">
            <a:avLst/>
          </a:prstGeom>
        </p:spPr>
      </p:pic>
      <p:pic>
        <p:nvPicPr>
          <p:cNvPr id="10" name="Picture 10" descr="bei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972" y="3103968"/>
            <a:ext cx="3713821" cy="3621737"/>
          </a:xfrm>
          <a:prstGeom prst="rect">
            <a:avLst/>
          </a:prstGeom>
        </p:spPr>
      </p:pic>
      <p:pic>
        <p:nvPicPr>
          <p:cNvPr id="14" name="Picture 14" descr="whit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48" y="1714508"/>
            <a:ext cx="3713821" cy="3621737"/>
          </a:xfrm>
          <a:prstGeom prst="rect">
            <a:avLst/>
          </a:prstGeom>
        </p:spPr>
      </p:pic>
      <p:pic>
        <p:nvPicPr>
          <p:cNvPr id="16" name="Picture 16" descr="brow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472" y="1714508"/>
            <a:ext cx="3713821" cy="36217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00A0C-1536-5D08-9338-5D5180F8DE96}"/>
              </a:ext>
            </a:extLst>
          </p:cNvPr>
          <p:cNvSpPr txBox="1">
            <a:spLocks/>
          </p:cNvSpPr>
          <p:nvPr/>
        </p:nvSpPr>
        <p:spPr>
          <a:xfrm>
            <a:off x="1676716" y="1163544"/>
            <a:ext cx="9271753" cy="4784913"/>
          </a:xfrm>
          <a:prstGeom prst="rect">
            <a:avLst/>
          </a:prstGeom>
          <a:solidFill>
            <a:srgbClr val="FFC000">
              <a:alpha val="67843"/>
            </a:srgb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Literature Overview</a:t>
            </a:r>
            <a:br>
              <a:rPr lang="en-US" sz="66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Touchstone Diabetes Center</a:t>
            </a:r>
            <a:br>
              <a:rPr lang="en-US" sz="66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UTSW Medical Center 7/27/2026</a:t>
            </a:r>
            <a:endParaRPr lang="en-US" sz="6600" b="1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99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5867  0.027 0.10667  0.06 0.10667  C 0.099 0.10667  0.113 0.05333  0.119 0.02133  L 0.125 -0.02133  C 0.131 -0.05333  0.146 -0.10667  0.19 -0.10667  C 0.218 -0.10667  0.25 -0.05867  0.25 0  C 0.25 0.05867  0.218 0.10667  0.19 0.10667  C 0.146 0.10667  0.131 0.05333  0.125 0.02133  L 0.119 -0.02133  C 0.113 -0.05333  0.099 -0.10667  0.06 -0.10667  C 0.027 -0.10667  0 -0.05867  0 0  Z" pathEditMode="relative" ptsTypes="">
                                      <p:cBhvr>
                                        <p:cTn id="6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1 -0.38611 C 0.16745 -0.38611 0.225 -0.33958 0.225 -0.28333 C 0.225 -0.22361 0.16745 -0.17685 0.09701 -0.17685 C 0.02643 -0.17685 -0.03099 -0.13056 -0.03099 -0.07384 C -0.03099 -0.01759 0.02643 0.02917 0.09701 0.02917 C 0.16745 0.02917 0.225 0.07569 0.225 0.13194 C 0.225 0.18866 0.16745 0.23495 0.09701 0.23495 C 0.02643 0.23495 -0.03099 0.28171 -0.03099 0.34143 C -0.03099 0.39768 0.02643 0.44444 0.09701 0.44444 C 0.16745 0.44444 0.225 0.39768 0.225 0.34143 C 0.225 0.28171 0.16745 0.23495 0.09701 0.23495 C 0.02643 0.23495 -0.03099 0.18866 -0.03099 0.13194 C -0.03099 0.07569 0.02643 0.02917 0.09701 0.02917 C 0.16745 0.02917 0.225 -0.01759 0.225 -0.07384 C 0.225 -0.13056 0.16745 -0.17685 0.09701 -0.17685 C 0.02643 -0.17685 -0.03099 -0.22361 -0.03099 -0.28333 C -0.03099 -0.33958 0.02643 -0.38611 0.09701 -0.38611 Z " pathEditMode="relative" rAng="0" ptsTypes="fffffffffffffffff">
                                      <p:cBhvr>
                                        <p:cTn id="8" dur="4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0.45208 C -0.04206 -0.45208 0.125 -0.25139 0.125 -0.00394 C 0.125 0.24352 -0.04206 0.44444 -0.24792 0.44444 C -0.45377 0.44444 -0.6207 0.24352 -0.6207 -0.00394 C -0.6207 -0.25139 -0.45377 -0.45208 -0.24792 -0.45208 Z " pathEditMode="relative" rAng="0" ptsTypes="fffff">
                                      <p:cBhvr>
                                        <p:cTn id="10" dur="2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EBC43E-EB3F-BFAD-7D85-36D138B51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65" y="365160"/>
            <a:ext cx="5837589" cy="612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57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86CF99-52D4-BABD-A617-0DBBA5AB0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504" y="293767"/>
            <a:ext cx="8789504" cy="63578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2EAC48-9C46-8496-A9FD-EC90D0632E54}"/>
              </a:ext>
            </a:extLst>
          </p:cNvPr>
          <p:cNvSpPr/>
          <p:nvPr/>
        </p:nvSpPr>
        <p:spPr>
          <a:xfrm>
            <a:off x="1683026" y="3803374"/>
            <a:ext cx="4200939" cy="284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55F042-C51A-0E40-9772-AA70B7BA8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26" y="4094922"/>
            <a:ext cx="5791940" cy="2089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7F851F-1685-5BF4-6392-78A0BA623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2754" y="1489411"/>
            <a:ext cx="2510735" cy="372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8B443-0ECF-F95C-6EE3-AEBF2BDA0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7504" y="1457105"/>
            <a:ext cx="4098235" cy="43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39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D09260-A725-1A32-E7EE-D57A0244A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3" y="262205"/>
            <a:ext cx="8496090" cy="3461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24F10B-F5A0-3B1E-CF3F-AD8E3834B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373" y="3952588"/>
            <a:ext cx="10790099" cy="193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0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890844-B675-BCE9-916B-C5403B070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357" y="111959"/>
            <a:ext cx="8399113" cy="3068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254E10-F386-4FB0-DB38-230C7FE0E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78" y="3253962"/>
            <a:ext cx="11801958" cy="26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45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5DF338-5F33-EF6B-DE76-D2884E360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024" y="973530"/>
            <a:ext cx="9580054" cy="491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5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8562FD-F977-65EC-3F79-59EA3C456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695" y="321625"/>
            <a:ext cx="7006756" cy="62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22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97FA1F-9F6C-B87F-0E1C-BA2B5CBE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75" y="1402739"/>
            <a:ext cx="11588449" cy="405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7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A2009C-C80E-D304-5746-A8079BEB1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61" y="465768"/>
            <a:ext cx="8935278" cy="611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44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D53ED2-F4F6-6E5B-B21D-4492BF83A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91984"/>
            <a:ext cx="7772400" cy="487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0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11043B-DD11-327E-B26F-C561EB1D7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448" y="742122"/>
            <a:ext cx="7759700" cy="812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E8C783-26D9-5831-53A7-C021FF91B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05" y="1445884"/>
            <a:ext cx="10666795" cy="396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9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6BB82D-F273-36A8-EDC7-3EE0D49BE3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72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369DF8-54D6-692E-E4D3-1DADF60E9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53" y="1632273"/>
            <a:ext cx="11901093" cy="33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51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ACE35A-9633-625B-7BFE-B6C7B24D9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2" y="1033336"/>
            <a:ext cx="4987066" cy="47913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F1B25E-BE78-BCE9-20CD-981CB18C1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361" y="2199861"/>
            <a:ext cx="5448265" cy="271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0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21C065-C062-EE4D-339F-09558C079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44" y="1175516"/>
            <a:ext cx="11160711" cy="41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39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90376-B45D-C665-7A1D-71586285F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4" y="919790"/>
            <a:ext cx="10180983" cy="50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45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037F64-A208-6792-8D71-71D49819F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06" y="2184144"/>
            <a:ext cx="11772788" cy="32492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3F27E-E70B-471C-74E9-26816E05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994" y="737132"/>
            <a:ext cx="7772400" cy="10105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997D3F-ADD8-A834-533C-0AE9ABC8E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426" y="933456"/>
            <a:ext cx="2987261" cy="61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48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CE1FC1-8830-A6AB-4D10-70FA87663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62" y="1297191"/>
            <a:ext cx="11317076" cy="426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33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1A6B1D-A9D9-20D8-EB6B-F8A61EFAF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51" y="1691555"/>
            <a:ext cx="11080697" cy="34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3F3C90-B4E1-8B0A-C4B9-903211637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548" y="687384"/>
            <a:ext cx="7772400" cy="67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53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55AC78-1909-5A1D-FCF1-06D183A0C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274" y="623447"/>
            <a:ext cx="10673683" cy="561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674805-24B0-0130-A369-6A766A78E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284" y="488890"/>
            <a:ext cx="9714603" cy="546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68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E1AA89-782F-C069-2EC1-5520E6E79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160" y="278296"/>
            <a:ext cx="5434840" cy="35319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0E77CE-4B34-F13F-813D-CAEDD1C8D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60" y="3810264"/>
            <a:ext cx="5434840" cy="2924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6AFDB9-1653-6A81-4DF3-BB7292352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74" y="2353611"/>
            <a:ext cx="3009911" cy="215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4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F2EC9A-23B0-92E2-7CD8-296580489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563" y="0"/>
            <a:ext cx="5260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60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6C8D43-D23C-55E9-0657-A36BD1C78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52" y="850241"/>
            <a:ext cx="10626957" cy="47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18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733F1-541D-2F67-935D-A4DB0D629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02" y="953703"/>
            <a:ext cx="10495793" cy="495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00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42A473-2506-1A6B-1887-CEAF307D4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93494"/>
            <a:ext cx="7772400" cy="5586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5C649C-6408-762B-77ED-5BBC6CC73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52" y="277876"/>
            <a:ext cx="4257261" cy="585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43587B-CDE1-B4E6-F827-931E1D146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364" y="208471"/>
            <a:ext cx="6669157" cy="6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6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3FA976-9BE7-C79F-BC0F-3055526A1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36" y="1140887"/>
            <a:ext cx="10238727" cy="4576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FACA54-A361-FF5E-47CE-AFE938B5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963" y="601704"/>
            <a:ext cx="7772400" cy="51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6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15989D-FE3B-F95F-C1C5-F4FD09F7A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49" y="1633293"/>
            <a:ext cx="11393901" cy="32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161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9582FB-85D1-30AA-1FCB-400AE3E7E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211" y="245165"/>
            <a:ext cx="6435578" cy="636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72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BAFCB5-BD9A-24B6-C310-CDFFAF1B5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72" y="1059341"/>
            <a:ext cx="11174256" cy="47393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946C62-CB7B-CB35-49FD-5D24805CF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728" y="192542"/>
            <a:ext cx="7772400" cy="73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12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A77774-500A-1711-4394-4A4337C88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746" y="277382"/>
            <a:ext cx="7029398" cy="10743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E4BE39-705E-F3C1-E7A3-784512902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90" y="1351722"/>
            <a:ext cx="8947694" cy="53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16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5B1C3-F743-FBE2-8ADE-C0042EF2A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82" y="572204"/>
            <a:ext cx="9584635" cy="571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19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8B6EBB-5091-07E6-9548-1164229A6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72" y="1317562"/>
            <a:ext cx="11644455" cy="44206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CBBED1-D85D-2308-EA0E-1B1A06F8B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853" y="526240"/>
            <a:ext cx="7772400" cy="59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3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15EA4E-3371-2D71-50C1-DD9F882D4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313859"/>
            <a:ext cx="10578548" cy="62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18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D5CDAE-5818-1CED-1991-3212FFAD4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09" y="1501727"/>
            <a:ext cx="11777782" cy="38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88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1DC83F-8DBA-2195-BDB6-A95C8CE51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66" y="980660"/>
            <a:ext cx="5297346" cy="52544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63C60F-FB33-17D7-C057-DC4C8204E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651" y="2064675"/>
            <a:ext cx="5948683" cy="308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684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579E66-23C9-3FE1-F169-8BBC9A8CC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40" y="1316849"/>
            <a:ext cx="9639319" cy="42243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4B1102-1C68-7B0C-79D4-261341AC5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87" y="0"/>
            <a:ext cx="7772400" cy="108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64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51CE4B-D7EF-5BEA-ECA2-41AEF3AC8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74678"/>
            <a:ext cx="7772400" cy="510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90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DFD2C4-C8CC-6211-03C9-61B5DEDD6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96" y="1127617"/>
            <a:ext cx="9636226" cy="46027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A8513E-DE9D-BDCA-5D60-DCEADD09E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922" y="375711"/>
            <a:ext cx="7772400" cy="69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13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FBC610-75C5-58D0-FDEB-18A808A02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21" y="291547"/>
            <a:ext cx="11040717" cy="62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01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E8B660-5E5C-6353-284B-FCDD5035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41" y="883099"/>
            <a:ext cx="9956212" cy="509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05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0155C4-DB02-0435-40C6-8F51972B1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711" y="779723"/>
            <a:ext cx="9616577" cy="529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63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71C278-FC81-79C9-2249-AC8C33DCF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06" y="1810023"/>
            <a:ext cx="10378188" cy="2801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E4DC87-36A8-6FB0-3575-523846852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694" y="740181"/>
            <a:ext cx="7772400" cy="6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79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B87BF0-40F4-08C3-E38B-E99FE465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36" y="1034597"/>
            <a:ext cx="9481581" cy="478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0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5C5867-4D25-7C39-BC80-A07F11921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8155"/>
            <a:ext cx="7772400" cy="66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065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405907-6ECC-F2D7-5467-4B31A56BF3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-32026"/>
            <a:ext cx="12230101" cy="6890026"/>
          </a:xfrm>
          <a:prstGeom prst="rect">
            <a:avLst/>
          </a:prstGeom>
        </p:spPr>
      </p:pic>
      <p:pic>
        <p:nvPicPr>
          <p:cNvPr id="10" name="Picture 10" descr="bei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972" y="3103964"/>
            <a:ext cx="3713821" cy="3621737"/>
          </a:xfrm>
          <a:prstGeom prst="rect">
            <a:avLst/>
          </a:prstGeom>
        </p:spPr>
      </p:pic>
      <p:pic>
        <p:nvPicPr>
          <p:cNvPr id="14" name="Picture 14" descr="whit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48" y="1714504"/>
            <a:ext cx="3713821" cy="3621737"/>
          </a:xfrm>
          <a:prstGeom prst="rect">
            <a:avLst/>
          </a:prstGeom>
        </p:spPr>
      </p:pic>
      <p:pic>
        <p:nvPicPr>
          <p:cNvPr id="16" name="Picture 16" descr="brow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068" y="1714504"/>
            <a:ext cx="3713821" cy="362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5867  0.027 0.10667  0.06 0.10667  C 0.099 0.10667  0.113 0.05333  0.119 0.02133  L 0.125 -0.02133  C 0.131 -0.05333  0.146 -0.10667  0.19 -0.10667  C 0.218 -0.10667  0.25 -0.05867  0.25 0  C 0.25 0.05867  0.218 0.10667  0.19 0.10667  C 0.146 0.10667  0.131 0.05333  0.125 0.02133  L 0.119 -0.02133  C 0.113 -0.05333  0.099 -0.10667  0.06 -0.10667  C 0.027 -0.10667  0 -0.05867  0 0  Z" pathEditMode="relative" ptsTypes="">
                                      <p:cBhvr>
                                        <p:cTn id="6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1 -0.38611 C 0.16745 -0.38611 0.225 -0.33958 0.225 -0.28333 C 0.225 -0.22361 0.16745 -0.17685 0.09701 -0.17685 C 0.02643 -0.17685 -0.03099 -0.13056 -0.03099 -0.07384 C -0.03099 -0.01759 0.02643 0.02917 0.09701 0.02917 C 0.16745 0.02917 0.225 0.07569 0.225 0.13194 C 0.225 0.18866 0.16745 0.23495 0.09701 0.23495 C 0.02643 0.23495 -0.03099 0.28171 -0.03099 0.34143 C -0.03099 0.39768 0.02643 0.44444 0.09701 0.44444 C 0.16745 0.44444 0.225 0.39768 0.225 0.34143 C 0.225 0.28171 0.16745 0.23495 0.09701 0.23495 C 0.02643 0.23495 -0.03099 0.18866 -0.03099 0.13194 C -0.03099 0.07569 0.02643 0.02917 0.09701 0.02917 C 0.16745 0.02917 0.225 -0.01759 0.225 -0.07384 C 0.225 -0.13056 0.16745 -0.17685 0.09701 -0.17685 C 0.02643 -0.17685 -0.03099 -0.22361 -0.03099 -0.28333 C -0.03099 -0.33958 0.02643 -0.38611 0.09701 -0.38611 Z " pathEditMode="relative" rAng="0" ptsTypes="fffffffffffffffff">
                                      <p:cBhvr>
                                        <p:cTn id="8" dur="4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0.45208 C -0.04206 -0.45208 0.125 -0.25139 0.125 -0.00394 C 0.125 0.24352 -0.04206 0.44444 -0.24792 0.44444 C -0.45377 0.44444 -0.6207 0.24352 -0.6207 -0.00394 C -0.6207 -0.25139 -0.45377 -0.45208 -0.24792 -0.45208 Z " pathEditMode="relative" rAng="0" ptsTypes="fffff">
                                      <p:cBhvr>
                                        <p:cTn id="10" dur="2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FB97AE-AC30-C918-E9CD-FCCF2894E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59" y="632597"/>
            <a:ext cx="11329302" cy="537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54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56FA73-0761-9FC2-ABAA-74494E77A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21" y="919458"/>
            <a:ext cx="11541158" cy="45404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10C72A-ED54-B1A8-ECE6-85085643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189" y="314075"/>
            <a:ext cx="5869332" cy="121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1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6F21E0-F1A7-03F3-E7C5-C0C6B8112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29" y="1177239"/>
            <a:ext cx="11231742" cy="450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77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2F8B1-956C-2FDE-434A-EC1EB12DE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27" y="152264"/>
            <a:ext cx="9226826" cy="5136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34F51-85DF-D509-1448-C0E84843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702089"/>
            <a:ext cx="2782404" cy="6832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AC59C2-AB89-2D11-DB98-10E0235C2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226" y="5272522"/>
            <a:ext cx="9226825" cy="17492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5823DA-8BB4-8B19-A0A3-28F3A5A3DC29}"/>
              </a:ext>
            </a:extLst>
          </p:cNvPr>
          <p:cNvSpPr/>
          <p:nvPr/>
        </p:nvSpPr>
        <p:spPr>
          <a:xfrm>
            <a:off x="4572001" y="3429000"/>
            <a:ext cx="6033050" cy="186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341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89756</TotalTime>
  <Words>11</Words>
  <Application>Microsoft Macintosh PowerPoint</Application>
  <PresentationFormat>Widescreen</PresentationFormat>
  <Paragraphs>1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Philipp Scherer</dc:creator>
  <cp:lastModifiedBy>Philipp Scherer</cp:lastModifiedBy>
  <cp:revision>861</cp:revision>
  <cp:lastPrinted>2026-05-11T04:53:02Z</cp:lastPrinted>
  <dcterms:created xsi:type="dcterms:W3CDTF">2022-09-11T17:16:20Z</dcterms:created>
  <dcterms:modified xsi:type="dcterms:W3CDTF">2026-07-27T05:59:05Z</dcterms:modified>
</cp:coreProperties>
</file>