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2147480939" r:id="rId2"/>
    <p:sldId id="2147474406" r:id="rId3"/>
    <p:sldId id="2051554756" r:id="rId4"/>
    <p:sldId id="2147480940" r:id="rId5"/>
    <p:sldId id="2147480942" r:id="rId6"/>
    <p:sldId id="2147480943" r:id="rId7"/>
    <p:sldId id="2147480944" r:id="rId8"/>
    <p:sldId id="2147480945" r:id="rId9"/>
    <p:sldId id="2147480946" r:id="rId10"/>
    <p:sldId id="2147480947" r:id="rId11"/>
    <p:sldId id="2147480948" r:id="rId12"/>
    <p:sldId id="2147480949" r:id="rId13"/>
    <p:sldId id="2147480950" r:id="rId14"/>
    <p:sldId id="2147480970" r:id="rId15"/>
    <p:sldId id="2147480971" r:id="rId16"/>
    <p:sldId id="2147480972" r:id="rId17"/>
    <p:sldId id="2147480973" r:id="rId18"/>
    <p:sldId id="2147480974" r:id="rId19"/>
    <p:sldId id="2147480975" r:id="rId20"/>
    <p:sldId id="2147480976" r:id="rId21"/>
    <p:sldId id="2147480977" r:id="rId22"/>
    <p:sldId id="2147480980" r:id="rId23"/>
    <p:sldId id="2147480985" r:id="rId24"/>
    <p:sldId id="2147480986" r:id="rId25"/>
    <p:sldId id="2147480987" r:id="rId26"/>
    <p:sldId id="2147480988" r:id="rId27"/>
    <p:sldId id="2147480981" r:id="rId28"/>
    <p:sldId id="2147480982" r:id="rId29"/>
    <p:sldId id="2147480978" r:id="rId30"/>
    <p:sldId id="2147480979" r:id="rId31"/>
    <p:sldId id="2147480951" r:id="rId32"/>
    <p:sldId id="2147480952" r:id="rId33"/>
    <p:sldId id="2147480953" r:id="rId34"/>
    <p:sldId id="2147480954" r:id="rId35"/>
    <p:sldId id="2147480960" r:id="rId36"/>
    <p:sldId id="2147480961" r:id="rId37"/>
    <p:sldId id="2147480969" r:id="rId38"/>
    <p:sldId id="2147480962" r:id="rId39"/>
    <p:sldId id="2147480963" r:id="rId40"/>
    <p:sldId id="2147480964" r:id="rId41"/>
    <p:sldId id="2147480955" r:id="rId42"/>
    <p:sldId id="2147480956" r:id="rId43"/>
    <p:sldId id="2147480957" r:id="rId44"/>
    <p:sldId id="2147480958" r:id="rId45"/>
    <p:sldId id="2147480959" r:id="rId46"/>
    <p:sldId id="2147480965" r:id="rId47"/>
    <p:sldId id="2147480966" r:id="rId48"/>
    <p:sldId id="2147480967" r:id="rId49"/>
    <p:sldId id="2147480968" r:id="rId50"/>
    <p:sldId id="2147480941" r:id="rId51"/>
    <p:sldId id="2147480989" r:id="rId52"/>
    <p:sldId id="2147480990" r:id="rId53"/>
    <p:sldId id="2147480991" r:id="rId54"/>
    <p:sldId id="2147480992" r:id="rId55"/>
    <p:sldId id="2147480993" r:id="rId56"/>
    <p:sldId id="2147480994" r:id="rId57"/>
    <p:sldId id="2147480995" r:id="rId58"/>
    <p:sldId id="2147480891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Wynn" initials="RW" lastIdx="4" clrIdx="0">
    <p:extLst>
      <p:ext uri="{19B8F6BF-5375-455C-9EA6-DF929625EA0E}">
        <p15:presenceInfo xmlns:p15="http://schemas.microsoft.com/office/powerpoint/2012/main" userId="S::richard.wynn@utsouthwestern.edu::69e79ec6-7356-4ec8-9e86-c16efcee08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02"/>
    <p:restoredTop sz="95263"/>
  </p:normalViewPr>
  <p:slideViewPr>
    <p:cSldViewPr snapToGrid="0">
      <p:cViewPr varScale="1">
        <p:scale>
          <a:sx n="97" d="100"/>
          <a:sy n="97" d="100"/>
        </p:scale>
        <p:origin x="18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826A7-F94B-084F-A48D-54A632211272}" type="datetimeFigureOut">
              <a:rPr lang="en-US" smtClean="0"/>
              <a:t>4/26/26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69305-9CA1-6C45-A4BB-77FE49C23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8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6A972-7544-E846-B3D6-E7678B069D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21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6A972-7544-E846-B3D6-E7678B069D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21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BA394-D25D-B944-AA06-639A0AD44D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44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0.png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1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2CFA42-3360-2082-F9FF-60F47BD7EB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1000"/>
          </a:blip>
          <a:stretch>
            <a:fillRect/>
          </a:stretch>
        </p:blipFill>
        <p:spPr>
          <a:xfrm>
            <a:off x="0" y="0"/>
            <a:ext cx="2489200" cy="2510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44A180-90A3-56AF-B66E-014F90D5F06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2000"/>
          </a:blip>
          <a:stretch>
            <a:fillRect/>
          </a:stretch>
        </p:blipFill>
        <p:spPr>
          <a:xfrm>
            <a:off x="10069987" y="-1"/>
            <a:ext cx="2122013" cy="25104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31C3C1-2008-3D50-C12F-D7910831895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155" y="1266"/>
            <a:ext cx="7658832" cy="25104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845068-0393-E31D-7363-818BE2A1D68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" y="2515386"/>
            <a:ext cx="4187031" cy="43258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41E734E-A536-51E6-D945-82F63075189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81" y="2510468"/>
            <a:ext cx="4408260" cy="43462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762EB06-8B52-29D4-0A24-7E996CCFD33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84" y="2515385"/>
            <a:ext cx="3578403" cy="20039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2FCDD23-4AB0-C422-F66B-A4BD54C5769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90" y="4492795"/>
            <a:ext cx="3585097" cy="23484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D37EDC-2C88-488D-8065-9A4C92B13297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691" y="1255233"/>
            <a:ext cx="3081587" cy="3805760"/>
          </a:xfrm>
          <a:prstGeom prst="rect">
            <a:avLst/>
          </a:prstGeom>
        </p:spPr>
      </p:pic>
      <p:pic>
        <p:nvPicPr>
          <p:cNvPr id="23" name="Picture 16" descr="brown.png">
            <a:extLst>
              <a:ext uri="{FF2B5EF4-FFF2-40B4-BE49-F238E27FC236}">
                <a16:creationId xmlns:a16="http://schemas.microsoft.com/office/drawing/2014/main" id="{47BE445A-77D4-2DB3-F082-E7C842D8704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472" y="1714508"/>
            <a:ext cx="3713821" cy="3621737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530" y="3219541"/>
            <a:ext cx="3713821" cy="3621737"/>
          </a:xfrm>
          <a:prstGeom prst="rect">
            <a:avLst/>
          </a:prstGeom>
        </p:spPr>
      </p:pic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8"/>
            <a:ext cx="3713821" cy="362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0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107C94-A5CF-027D-C53B-6207928A0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63" y="1081536"/>
            <a:ext cx="11440406" cy="48819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580C08-9D2E-8874-57AE-B7FA597D2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069" y="548136"/>
            <a:ext cx="51562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12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CC6A2E-757D-B12B-8FAC-D40A15E87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21" y="1625015"/>
            <a:ext cx="11270358" cy="307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73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7AE98A-67E1-9A71-964C-956E06CFF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76" y="1431234"/>
            <a:ext cx="5155736" cy="43215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77FE6C-7B45-6F69-721E-8E04BF49A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368" y="2067339"/>
            <a:ext cx="6114556" cy="327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74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5BDD42-518D-D4C2-023E-5645B006A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416" y="128657"/>
            <a:ext cx="6848595" cy="19106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F44FD8-F104-D7D9-6881-2894D5CB1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695" y="2039267"/>
            <a:ext cx="9478609" cy="481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70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455A10-50C6-620E-4A1D-417366137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97" y="903351"/>
            <a:ext cx="11547944" cy="541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62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AF550E-0220-28C8-9415-147CEAFAF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26" y="133087"/>
            <a:ext cx="11052276" cy="31343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94CBC5-E5CA-1BC7-78B7-67827D731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361" y="3253616"/>
            <a:ext cx="5887278" cy="347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12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28037F-911A-303A-2707-B7B23CD1C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52" y="349920"/>
            <a:ext cx="11543051" cy="587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53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64062D-564F-3FA0-949E-E95EA6381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966" y="964921"/>
            <a:ext cx="4951901" cy="4398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EA7D3B-0395-5321-B65F-823D3C622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33" y="1382825"/>
            <a:ext cx="11701734" cy="409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40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17D040-6CF2-EC72-96DC-FF4274A68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78" y="186688"/>
            <a:ext cx="11655443" cy="36829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927088-8480-E614-C61A-4AF98E4A2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976" y="4456043"/>
            <a:ext cx="65405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82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F6A8D-41DE-8FAE-DFDF-FE49F1ACF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10" y="848137"/>
            <a:ext cx="5464956" cy="53870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255BD9-EB95-5AD0-9C3D-7832CBD75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83336"/>
            <a:ext cx="5595730" cy="311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43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91FBE2-0B68-A626-9995-62CF3DFAC8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0" y="29882"/>
            <a:ext cx="4202349" cy="36217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54759B-161D-3F64-05F4-B26F7DDC3F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1000"/>
          </a:blip>
          <a:stretch>
            <a:fillRect/>
          </a:stretch>
        </p:blipFill>
        <p:spPr>
          <a:xfrm>
            <a:off x="0" y="3593435"/>
            <a:ext cx="4202349" cy="3294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199EAA-DB0F-2485-0A77-C4077A5BDC6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4000"/>
          </a:blip>
          <a:stretch>
            <a:fillRect/>
          </a:stretch>
        </p:blipFill>
        <p:spPr>
          <a:xfrm>
            <a:off x="4197091" y="3566581"/>
            <a:ext cx="4038995" cy="32746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E7EF2F-1143-C918-380A-C919ADA8C4D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9000"/>
          </a:blip>
          <a:stretch>
            <a:fillRect/>
          </a:stretch>
        </p:blipFill>
        <p:spPr>
          <a:xfrm>
            <a:off x="8236085" y="3566580"/>
            <a:ext cx="3955915" cy="3239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D02531-B88B-5FD0-D9C9-67BF503A960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3000"/>
          </a:blip>
          <a:stretch>
            <a:fillRect/>
          </a:stretch>
        </p:blipFill>
        <p:spPr>
          <a:xfrm>
            <a:off x="4197092" y="12119"/>
            <a:ext cx="4038995" cy="35665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58A4BB-6C73-CE40-FE9D-DFDE9F20850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48000"/>
          </a:blip>
          <a:stretch>
            <a:fillRect/>
          </a:stretch>
        </p:blipFill>
        <p:spPr>
          <a:xfrm>
            <a:off x="8236083" y="29881"/>
            <a:ext cx="3955916" cy="3578699"/>
          </a:xfrm>
          <a:prstGeom prst="rect">
            <a:avLst/>
          </a:prstGeom>
        </p:spPr>
      </p:pic>
      <p:pic>
        <p:nvPicPr>
          <p:cNvPr id="2" name="Picture 1" descr="A close-up of a logo&#10;&#10;AI-generated content may be incorrect.">
            <a:extLst>
              <a:ext uri="{FF2B5EF4-FFF2-40B4-BE49-F238E27FC236}">
                <a16:creationId xmlns:a16="http://schemas.microsoft.com/office/drawing/2014/main" id="{23BE9AF4-76AF-2FD5-3A25-7A045DF7DC6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051" y="2370334"/>
            <a:ext cx="5096087" cy="1698413"/>
          </a:xfrm>
          <a:prstGeom prst="rect">
            <a:avLst/>
          </a:prstGeom>
        </p:spPr>
      </p:pic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8"/>
            <a:ext cx="3713821" cy="3621737"/>
          </a:xfrm>
          <a:prstGeom prst="rect">
            <a:avLst/>
          </a:prstGeom>
        </p:spPr>
      </p:pic>
      <p:pic>
        <p:nvPicPr>
          <p:cNvPr id="23" name="Picture 16" descr="brown.png">
            <a:extLst>
              <a:ext uri="{FF2B5EF4-FFF2-40B4-BE49-F238E27FC236}">
                <a16:creationId xmlns:a16="http://schemas.microsoft.com/office/drawing/2014/main" id="{47BE445A-77D4-2DB3-F082-E7C842D8704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472" y="1714508"/>
            <a:ext cx="3713821" cy="3621737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530" y="3219541"/>
            <a:ext cx="3713821" cy="362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9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BF14AC-F641-09DF-149A-AB4021662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39" y="2220940"/>
            <a:ext cx="11275082" cy="4312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BA9FFB-78EE-FBF8-C6B0-6384AA132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79" y="117061"/>
            <a:ext cx="1472042" cy="19105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2701D2-FE7D-0CE3-586E-FD20538CE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201713"/>
            <a:ext cx="6019800" cy="674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44887E-0C74-2538-B6D9-FC2A4B655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986539"/>
            <a:ext cx="36195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06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6D23C6-1C6D-9D2C-E48B-DCE4D32B6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84835"/>
            <a:ext cx="7772400" cy="648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01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375414-B2BF-6B5B-C1DB-C1DAB124C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095" y="268355"/>
            <a:ext cx="5691809" cy="56918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C933A8-8723-B69E-0301-2B832C6A5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783" y="4990304"/>
            <a:ext cx="7772400" cy="122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15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6DF044-E0C1-C26E-30FF-F89E151A3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254" y="1684943"/>
            <a:ext cx="10942502" cy="46495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7DF2C8-F708-B938-7A3E-77D1A2DDE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732" y="680830"/>
            <a:ext cx="5970930" cy="6708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34DB5E-89B3-7D9A-D2D2-B48ACAA1F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994" y="6334539"/>
            <a:ext cx="53721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15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7D1E5E-1C2F-2888-5BF3-C8F93C8AF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87" y="1929309"/>
            <a:ext cx="11873026" cy="299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62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D4435B-5653-4C5D-1D2D-1DA8872C2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844" y="594067"/>
            <a:ext cx="11140311" cy="50116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8DCA85-B78E-8EC9-D7C0-2A7C5A82D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948" y="712029"/>
            <a:ext cx="6013796" cy="5403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BE87F7-41FD-7CAE-87D2-0919FC9EC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846" y="5747301"/>
            <a:ext cx="53721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82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5C2F08-A640-445B-9BF1-C0CD2A388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53" y="1447993"/>
            <a:ext cx="11584694" cy="357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89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362FD8-9FD7-0E4F-4ECD-BBA3A7EA2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18" y="1065522"/>
            <a:ext cx="11703364" cy="472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37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A0FF19-0437-759A-5D61-4396B4042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440" y="570442"/>
            <a:ext cx="9969960" cy="571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234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BFB501-600C-12B9-DD9A-3D34CE9B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36" y="1040366"/>
            <a:ext cx="11748928" cy="477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05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8EE3DF-F9E9-518D-BF30-C604732DA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054" y="2022764"/>
            <a:ext cx="9392310" cy="25169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9EC76B-C4B3-32D5-176A-0B2992A0E1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3261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972" y="3103964"/>
            <a:ext cx="3713821" cy="3621737"/>
          </a:xfrm>
          <a:prstGeom prst="rect">
            <a:avLst/>
          </a:prstGeom>
        </p:spPr>
      </p:pic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4"/>
            <a:ext cx="3713821" cy="3621737"/>
          </a:xfrm>
          <a:prstGeom prst="rect">
            <a:avLst/>
          </a:prstGeom>
        </p:spPr>
      </p:pic>
      <p:pic>
        <p:nvPicPr>
          <p:cNvPr id="16" name="Picture 16" descr="brown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068" y="1714504"/>
            <a:ext cx="3713821" cy="362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B632A2-EA1E-3B65-3A67-3A72EA2D9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17" y="837258"/>
            <a:ext cx="11481470" cy="518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426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9776BD-B7CF-FC54-E742-0C23BF311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377" y="1202477"/>
            <a:ext cx="9689245" cy="4453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410FB1-BE93-020B-8D24-C0C316E44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662608"/>
            <a:ext cx="11231777" cy="29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542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467342-9A20-B7A9-92BF-9C8B97C9D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04" y="1062996"/>
            <a:ext cx="11678283" cy="473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245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A95BC7-8D1B-CE62-602D-F7C3153A7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745" y="339843"/>
            <a:ext cx="9461368" cy="587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044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5EC99E-2DC3-5A93-AEF5-A5AAF39F1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155" y="360343"/>
            <a:ext cx="8185690" cy="61373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E91C4B-12D2-137D-EF16-204B8E4433D9}"/>
              </a:ext>
            </a:extLst>
          </p:cNvPr>
          <p:cNvSpPr/>
          <p:nvPr/>
        </p:nvSpPr>
        <p:spPr>
          <a:xfrm>
            <a:off x="2107096" y="2398643"/>
            <a:ext cx="304800" cy="331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ACF5EF-895F-0C33-0978-45A7F8B749E3}"/>
              </a:ext>
            </a:extLst>
          </p:cNvPr>
          <p:cNvSpPr/>
          <p:nvPr/>
        </p:nvSpPr>
        <p:spPr>
          <a:xfrm>
            <a:off x="5188226" y="2464904"/>
            <a:ext cx="304800" cy="331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5E3110-6C5D-7BE0-52AB-414AC8FCAA2B}"/>
              </a:ext>
            </a:extLst>
          </p:cNvPr>
          <p:cNvSpPr/>
          <p:nvPr/>
        </p:nvSpPr>
        <p:spPr>
          <a:xfrm>
            <a:off x="7622275" y="2431773"/>
            <a:ext cx="304800" cy="331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712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F97FD0-5326-0FE3-876B-4A1DF8D1D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673" y="450356"/>
            <a:ext cx="9156875" cy="59572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97FFEE-CEC4-A361-53BC-87B22BF03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048" y="829917"/>
            <a:ext cx="56515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674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075088-1E2B-133C-2598-E1FB40FD9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535" y="662557"/>
            <a:ext cx="8338930" cy="553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19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EBC36-008A-DB64-5DF5-EB3192103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0981"/>
            <a:ext cx="10515600" cy="5251036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adipose tissue vasculature is highly diverse, with multiple endothelial cell (EC) subtypes and supporting cells identified via single-cell analysis. </a:t>
            </a:r>
          </a:p>
          <a:p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novel EC population (“sub-</a:t>
            </a:r>
            <a:r>
              <a:rPr lang="en-US" sz="3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AdECs</a:t>
            </a:r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”) shows mixed endothelial, immune, mesenchymal, and adipocyte-like features, likely arising via endothelial-to-mesenchymal transition. </a:t>
            </a:r>
          </a:p>
          <a:p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Obesity and type 2 diabetes cause vascular dysfunction, including inflammation, fibrosis, and altered immune interactions. </a:t>
            </a:r>
          </a:p>
          <a:p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vascular changes contribute to metabolic disease progression and reveal potential therapeutic targets.</a:t>
            </a:r>
          </a:p>
        </p:txBody>
      </p:sp>
    </p:spTree>
    <p:extLst>
      <p:ext uri="{BB962C8B-B14F-4D97-AF65-F5344CB8AC3E}">
        <p14:creationId xmlns:p14="http://schemas.microsoft.com/office/powerpoint/2010/main" val="28606840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A5BA07-8718-38EF-2DEE-9A0F82DEF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28" y="1343868"/>
            <a:ext cx="11823144" cy="417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023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5199EF-0998-E261-57D6-C75027955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90" y="1491997"/>
            <a:ext cx="11559020" cy="319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57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8E8476-73A4-DFEF-F244-DCDB77039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45" y="2027714"/>
            <a:ext cx="11054659" cy="43083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75F49A-70D5-0AAB-9ECE-E0ED92CA4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45" y="68613"/>
            <a:ext cx="2128317" cy="21754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2DFFAF-1624-E6D9-E1C0-89EDF82CA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404" y="1359319"/>
            <a:ext cx="7772400" cy="33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481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C90957-5366-63DB-CF65-54ADAEB01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83" y="1457325"/>
            <a:ext cx="5428017" cy="39433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626ED2-BECD-8786-2FBC-0A9EC13D7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808" y="2173355"/>
            <a:ext cx="6075709" cy="285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039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A8CD7B-CF2A-DF4F-F59F-52E49F4A5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49" y="1099287"/>
            <a:ext cx="11407702" cy="44268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AA25AA-581E-096F-93EC-2F4517540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951" y="714753"/>
            <a:ext cx="40259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176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820FFC-FE27-7D1E-E99D-0409757C1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97" y="1760080"/>
            <a:ext cx="11836205" cy="298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997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47CFA7-CB6B-9882-F304-6BCC675D0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71" y="397564"/>
            <a:ext cx="4712861" cy="46448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F5EDBF-5D81-5DC2-09FA-89AB3E426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498" y="397564"/>
            <a:ext cx="5851953" cy="2870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375575-EB82-3B37-2FA2-808083C9F082}"/>
              </a:ext>
            </a:extLst>
          </p:cNvPr>
          <p:cNvSpPr txBox="1"/>
          <p:nvPr/>
        </p:nvSpPr>
        <p:spPr>
          <a:xfrm>
            <a:off x="371061" y="5300869"/>
            <a:ext cx="108464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PTGER3 stands for Prostaglandin E Receptor 3</a:t>
            </a:r>
          </a:p>
          <a:p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11-HETE (11-hydroxyeicosatetraenoic acid) is a metabolite of arachidonic acid</a:t>
            </a:r>
          </a:p>
          <a:p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Reported to act on prostaglandin receptors, including EP receptors (like PTGER3 / EP3)</a:t>
            </a:r>
          </a:p>
        </p:txBody>
      </p:sp>
    </p:spTree>
    <p:extLst>
      <p:ext uri="{BB962C8B-B14F-4D97-AF65-F5344CB8AC3E}">
        <p14:creationId xmlns:p14="http://schemas.microsoft.com/office/powerpoint/2010/main" val="29616155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371EDD-DCDC-FF65-BB94-9AF52C7A5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559" y="896494"/>
            <a:ext cx="2933700" cy="342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24C4FA-493F-9965-82B3-A91C0319F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833" y="1199638"/>
            <a:ext cx="10075426" cy="31335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02C56C-6C2E-7B6B-64F9-E513C7AA7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888" y="4569953"/>
            <a:ext cx="11517736" cy="131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806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70D449-6E20-1BA2-AAF5-4E884F8CB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461" y="0"/>
            <a:ext cx="8908044" cy="656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404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D09537-C518-A37B-6546-00CE2CF9C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45" y="1295157"/>
            <a:ext cx="11943309" cy="42676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443DB3-A1BB-F0D5-6D0B-097565F91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798" y="5780432"/>
            <a:ext cx="39751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1069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A8128C-6731-AA1F-B78B-E7529131B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054" y="152399"/>
            <a:ext cx="6285664" cy="57050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2C5073-CDCE-7B44-E507-7091F6531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586" y="5829301"/>
            <a:ext cx="68326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862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688BCC-5C45-12E8-5523-FE29EB130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848" y="584829"/>
            <a:ext cx="10518304" cy="543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714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1198CF-1BCE-020A-AECD-5C7452614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201" y="319341"/>
            <a:ext cx="8159799" cy="60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69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52D8F2-53AF-25DC-DAD9-A2673FB79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847" y="331774"/>
            <a:ext cx="9976806" cy="619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228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68200A-F47A-7AA5-C027-AEE0840E8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52" y="591720"/>
            <a:ext cx="11174896" cy="537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140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2B0456-3F37-5CC4-B026-A1EC13B40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62" y="1068692"/>
            <a:ext cx="11350199" cy="472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596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63CBBF-74E9-FF27-CF19-15592DCB6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83" y="566941"/>
            <a:ext cx="11157633" cy="551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382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EF7F71-423F-7669-00E2-1165B87BA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55" y="1627836"/>
            <a:ext cx="11169292" cy="360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405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7B2FB2-B049-5717-1988-A9DE55B56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987" y="1279387"/>
            <a:ext cx="6560026" cy="429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963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29C01E-98FC-FF26-A123-22EF363BB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37" y="789587"/>
            <a:ext cx="11228126" cy="486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017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17CAEE-3FA3-9293-F90E-E1FB6D5F2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162" y="881426"/>
            <a:ext cx="11155090" cy="4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40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639317-17E1-FB4F-7346-CBAE8B042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262" y="389835"/>
            <a:ext cx="3759200" cy="345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354485-8261-66CE-4B13-9C23D5428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765" y="389835"/>
            <a:ext cx="3288854" cy="3454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7F3D93-4DC4-D500-F2A9-F81408CE1B69}"/>
              </a:ext>
            </a:extLst>
          </p:cNvPr>
          <p:cNvSpPr/>
          <p:nvPr/>
        </p:nvSpPr>
        <p:spPr>
          <a:xfrm>
            <a:off x="6316765" y="389835"/>
            <a:ext cx="494852" cy="471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1394C3-D0EF-2343-9D32-A2F172FC4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19" y="4122530"/>
            <a:ext cx="6295146" cy="15393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8F68FA-BD4E-0CD7-E336-91B669F5D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7574" y="4122530"/>
            <a:ext cx="5276298" cy="153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928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ulpture of a shovel in a garden&#10;&#10;AI-generated content may be incorrect.">
            <a:extLst>
              <a:ext uri="{FF2B5EF4-FFF2-40B4-BE49-F238E27FC236}">
                <a16:creationId xmlns:a16="http://schemas.microsoft.com/office/drawing/2014/main" id="{96A45DB7-8AFA-D6FB-11D1-EEF6378B3D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" y="-1"/>
            <a:ext cx="12186116" cy="6861313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972" y="3103964"/>
            <a:ext cx="3713821" cy="3621737"/>
          </a:xfrm>
          <a:prstGeom prst="rect">
            <a:avLst/>
          </a:prstGeom>
        </p:spPr>
      </p:pic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4"/>
            <a:ext cx="3713821" cy="3621737"/>
          </a:xfrm>
          <a:prstGeom prst="rect">
            <a:avLst/>
          </a:prstGeom>
        </p:spPr>
      </p:pic>
      <p:pic>
        <p:nvPicPr>
          <p:cNvPr id="16" name="Picture 16" descr="brown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068" y="1714504"/>
            <a:ext cx="3713821" cy="362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5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B0106F-560D-8A97-3B23-4A1828771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747" y="572059"/>
            <a:ext cx="3029848" cy="59546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F855FC-34AC-46AB-3CF7-7AD33C2CF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72060"/>
            <a:ext cx="3384915" cy="59546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2F8DCD-29CD-EC85-3171-BB7468580B0A}"/>
              </a:ext>
            </a:extLst>
          </p:cNvPr>
          <p:cNvSpPr/>
          <p:nvPr/>
        </p:nvSpPr>
        <p:spPr>
          <a:xfrm>
            <a:off x="2589451" y="572060"/>
            <a:ext cx="372234" cy="277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773939-F221-01AA-953C-7E8D5E2DC0E2}"/>
              </a:ext>
            </a:extLst>
          </p:cNvPr>
          <p:cNvSpPr/>
          <p:nvPr/>
        </p:nvSpPr>
        <p:spPr>
          <a:xfrm>
            <a:off x="6180966" y="635447"/>
            <a:ext cx="372234" cy="277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2AA30C-D283-CF9F-8540-D5E88C36B74C}"/>
              </a:ext>
            </a:extLst>
          </p:cNvPr>
          <p:cNvSpPr/>
          <p:nvPr/>
        </p:nvSpPr>
        <p:spPr>
          <a:xfrm>
            <a:off x="2589451" y="3669961"/>
            <a:ext cx="372234" cy="277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5B8535-055D-F263-EF73-33BE20C47A70}"/>
              </a:ext>
            </a:extLst>
          </p:cNvPr>
          <p:cNvSpPr/>
          <p:nvPr/>
        </p:nvSpPr>
        <p:spPr>
          <a:xfrm>
            <a:off x="6189058" y="3461368"/>
            <a:ext cx="372234" cy="277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19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888114-62B2-6D87-4C40-70AFCE3C7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53" y="1605169"/>
            <a:ext cx="11926694" cy="41320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2A9C3F-209A-E8C5-D566-AFD86AD60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53" y="5870153"/>
            <a:ext cx="3606800" cy="393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A259AD-4F8E-D2CF-F173-628F26F8F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0763" y="828648"/>
            <a:ext cx="32004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86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F573AD-B1AB-9434-7718-5B69919F0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05" y="415631"/>
            <a:ext cx="9972431" cy="586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38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88FE3F-B2AC-F4FA-0CD7-3FA3742A9691}"/>
              </a:ext>
            </a:extLst>
          </p:cNvPr>
          <p:cNvSpPr txBox="1"/>
          <p:nvPr/>
        </p:nvSpPr>
        <p:spPr>
          <a:xfrm>
            <a:off x="388418" y="212735"/>
            <a:ext cx="11546751" cy="6432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main coding variants highlighted in the paper </a:t>
            </a:r>
          </a:p>
          <a:p>
            <a:r>
              <a:rPr 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GLP1R p.Pro7Leu (rs10305420) and </a:t>
            </a:r>
          </a:p>
          <a:p>
            <a:r>
              <a:rPr 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GIPR p.Glu354Gln (rs1800437). </a:t>
            </a:r>
          </a:p>
          <a:p>
            <a:r>
              <a:rPr 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GLP1R variant is the one tied to greater </a:t>
            </a:r>
          </a:p>
          <a:p>
            <a:r>
              <a:rPr 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BMI/weight loss on GLP-1 drugs, while the GIPR </a:t>
            </a:r>
          </a:p>
          <a:p>
            <a:r>
              <a:rPr 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 is tied to higher vomiting risk on tirzepatide;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knock-in mouse carrying these variants could 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useful to test receptor signaling, trafficking, and 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whether the GIPR change really reduces anti-nausea 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buffering. But it is a weaker way to screen for 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“better weight-loss drugs with fewer side effects,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because the human side-effect phenotype is not 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modeled in mice. Tell me what you are thinking.</a:t>
            </a:r>
          </a:p>
        </p:txBody>
      </p:sp>
    </p:spTree>
    <p:extLst>
      <p:ext uri="{BB962C8B-B14F-4D97-AF65-F5344CB8AC3E}">
        <p14:creationId xmlns:p14="http://schemas.microsoft.com/office/powerpoint/2010/main" val="313182667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86826</TotalTime>
  <Words>236</Words>
  <Application>Microsoft Macintosh PowerPoint</Application>
  <PresentationFormat>Widescreen</PresentationFormat>
  <Paragraphs>23</Paragraphs>
  <Slides>58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Arial</vt:lpstr>
      <vt:lpstr>Calibri</vt:lpstr>
      <vt:lpstr>Calibri Light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Philipp Scherer</dc:creator>
  <cp:lastModifiedBy>Philipp Scherer</cp:lastModifiedBy>
  <cp:revision>800</cp:revision>
  <cp:lastPrinted>2026-04-27T00:21:27Z</cp:lastPrinted>
  <dcterms:created xsi:type="dcterms:W3CDTF">2022-09-11T17:16:20Z</dcterms:created>
  <dcterms:modified xsi:type="dcterms:W3CDTF">2026-04-27T00:29:37Z</dcterms:modified>
</cp:coreProperties>
</file>