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051554756" r:id="rId2"/>
    <p:sldId id="2147480542" r:id="rId3"/>
    <p:sldId id="2147480543" r:id="rId4"/>
    <p:sldId id="2147480544" r:id="rId5"/>
    <p:sldId id="2147480545" r:id="rId6"/>
    <p:sldId id="2147480546" r:id="rId7"/>
    <p:sldId id="2147480547" r:id="rId8"/>
    <p:sldId id="2147480562" r:id="rId9"/>
    <p:sldId id="2147480548" r:id="rId10"/>
    <p:sldId id="2147480549" r:id="rId11"/>
    <p:sldId id="2147480550" r:id="rId12"/>
    <p:sldId id="2147480552" r:id="rId13"/>
    <p:sldId id="2147480553" r:id="rId14"/>
    <p:sldId id="2147480554" r:id="rId15"/>
    <p:sldId id="2147480563" r:id="rId16"/>
    <p:sldId id="2147480555" r:id="rId17"/>
    <p:sldId id="2147480556" r:id="rId18"/>
    <p:sldId id="2147480557" r:id="rId19"/>
    <p:sldId id="2147480558" r:id="rId20"/>
    <p:sldId id="2147480564" r:id="rId21"/>
    <p:sldId id="2147480565" r:id="rId22"/>
    <p:sldId id="2147480566" r:id="rId23"/>
    <p:sldId id="2147480567" r:id="rId24"/>
    <p:sldId id="2147480568" r:id="rId25"/>
    <p:sldId id="2147480569" r:id="rId26"/>
    <p:sldId id="2147480570" r:id="rId27"/>
    <p:sldId id="2147480571" r:id="rId28"/>
    <p:sldId id="2147480572" r:id="rId29"/>
    <p:sldId id="2147480573" r:id="rId30"/>
    <p:sldId id="2147480574" r:id="rId31"/>
    <p:sldId id="2147480575" r:id="rId32"/>
    <p:sldId id="2147480576" r:id="rId33"/>
    <p:sldId id="2147480577" r:id="rId34"/>
    <p:sldId id="2147480579" r:id="rId35"/>
    <p:sldId id="2147480559" r:id="rId36"/>
    <p:sldId id="2147480580" r:id="rId37"/>
    <p:sldId id="2147480586" r:id="rId38"/>
    <p:sldId id="2147480587" r:id="rId39"/>
    <p:sldId id="2147480588" r:id="rId40"/>
    <p:sldId id="2147480589" r:id="rId41"/>
    <p:sldId id="2147480581" r:id="rId42"/>
    <p:sldId id="2147480582" r:id="rId43"/>
    <p:sldId id="2147480578" r:id="rId44"/>
    <p:sldId id="2147480583" r:id="rId45"/>
    <p:sldId id="2533" r:id="rId46"/>
    <p:sldId id="2147480584" r:id="rId47"/>
    <p:sldId id="2147480585" r:id="rId48"/>
    <p:sldId id="205155486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Wynn" initials="RW" lastIdx="4" clrIdx="0">
    <p:extLst>
      <p:ext uri="{19B8F6BF-5375-455C-9EA6-DF929625EA0E}">
        <p15:presenceInfo xmlns:p15="http://schemas.microsoft.com/office/powerpoint/2012/main" userId="S::richard.wynn@utsouthwestern.edu::69e79ec6-7356-4ec8-9e86-c16efcee08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5361"/>
  </p:normalViewPr>
  <p:slideViewPr>
    <p:cSldViewPr snapToGrid="0">
      <p:cViewPr varScale="1">
        <p:scale>
          <a:sx n="100" d="100"/>
          <a:sy n="100" d="100"/>
        </p:scale>
        <p:origin x="2200" y="168"/>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826A7-F94B-084F-A48D-54A632211272}" type="datetimeFigureOut">
              <a:rPr lang="en-US" smtClean="0"/>
              <a:t>12/21/25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69305-9CA1-6C45-A4BB-77FE49C231FE}" type="slidenum">
              <a:rPr lang="en-US" smtClean="0"/>
              <a:t>‹#›</a:t>
            </a:fld>
            <a:endParaRPr lang="en-US"/>
          </a:p>
        </p:txBody>
      </p:sp>
    </p:spTree>
    <p:extLst>
      <p:ext uri="{BB962C8B-B14F-4D97-AF65-F5344CB8AC3E}">
        <p14:creationId xmlns:p14="http://schemas.microsoft.com/office/powerpoint/2010/main" val="350958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12/21/25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12/21/25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12/21/25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12/21/25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search?sca_esv=38054e44cdb63b92&amp;sxsrf=AE3TifPvCyGdW1aeH34ZlsPjBhQ0wVUx0g%3A1766373438235&amp;q=steroid+use&amp;sa=X&amp;ved=2ahUKEwixqc7qndCRAxXJlmoFHXanIEMQxccNegQIJxAD&amp;mstk=AUtExfB5FIWIoITi_cuUqbOcr5DxApC3467SAIysvCGAoisBsiB7djySuoII1xPYZj56Uo9RMRRUWJPINGE42S-jDcTOEW-9-PwXUrIyg82AUpVzQbPacggCnVukV25ydLmda_zwERQ3VGQP0uxtbEUgZVMLwhw5SCKLKWRE4fj5p1u1j7VvHscwH2CNZ0pT72UWyqe6Dvg7JB_s-zCOoSmzytbZ8YLRfoh9esisWlKcVp7n_5CE0xrv_MbBak2FB6FqVelcVhpMgH-SJdznQPjJyzJ0&amp;csui=3" TargetMode="External"/><Relationship Id="rId2" Type="http://schemas.openxmlformats.org/officeDocument/2006/relationships/hyperlink" Target="https://www.google.com/search?sca_esv=38054e44cdb63b92&amp;sxsrf=AE3TifPvCyGdW1aeH34ZlsPjBhQ0wVUx0g%3A1766373438235&amp;q=Madelung%27s+disease&amp;sa=X&amp;ved=2ahUKEwixqc7qndCRAxXJlmoFHXanIEMQxccNegQIJxAC&amp;mstk=AUtExfB5FIWIoITi_cuUqbOcr5DxApC3467SAIysvCGAoisBsiB7djySuoII1xPYZj56Uo9RMRRUWJPINGE42S-jDcTOEW-9-PwXUrIyg82AUpVzQbPacggCnVukV25ydLmda_zwERQ3VGQP0uxtbEUgZVMLwhw5SCKLKWRE4fj5p1u1j7VvHscwH2CNZ0pT72UWyqe6Dvg7JB_s-zCOoSmzytbZ8YLRfoh9esisWlKcVp7n_5CE0xrv_MbBak2FB6FqVelcVhpMgH-SJdznQPjJyzJ0&amp;csui=3"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F060F9-86B8-4A7B-F1E6-6285EF3F461C}"/>
              </a:ext>
            </a:extLst>
          </p:cNvPr>
          <p:cNvPicPr>
            <a:picLocks noChangeAspect="1"/>
          </p:cNvPicPr>
          <p:nvPr/>
        </p:nvPicPr>
        <p:blipFill>
          <a:blip r:embed="rId2">
            <a:alphaModFix amt="46000"/>
          </a:blip>
          <a:stretch>
            <a:fillRect/>
          </a:stretch>
        </p:blipFill>
        <p:spPr>
          <a:xfrm>
            <a:off x="8097" y="2660656"/>
            <a:ext cx="4051300" cy="4197345"/>
          </a:xfrm>
          <a:prstGeom prst="rect">
            <a:avLst/>
          </a:prstGeom>
        </p:spPr>
      </p:pic>
      <p:pic>
        <p:nvPicPr>
          <p:cNvPr id="4" name="Picture 3">
            <a:extLst>
              <a:ext uri="{FF2B5EF4-FFF2-40B4-BE49-F238E27FC236}">
                <a16:creationId xmlns:a16="http://schemas.microsoft.com/office/drawing/2014/main" id="{13D6CBBA-602F-ACC2-E9AF-AFBACB3B8A90}"/>
              </a:ext>
            </a:extLst>
          </p:cNvPr>
          <p:cNvPicPr>
            <a:picLocks noChangeAspect="1"/>
          </p:cNvPicPr>
          <p:nvPr/>
        </p:nvPicPr>
        <p:blipFill>
          <a:blip r:embed="rId3">
            <a:alphaModFix amt="38000"/>
          </a:blip>
          <a:stretch>
            <a:fillRect/>
          </a:stretch>
        </p:blipFill>
        <p:spPr>
          <a:xfrm>
            <a:off x="8244289" y="2660655"/>
            <a:ext cx="3947711" cy="4197345"/>
          </a:xfrm>
          <a:prstGeom prst="rect">
            <a:avLst/>
          </a:prstGeom>
        </p:spPr>
      </p:pic>
      <p:pic>
        <p:nvPicPr>
          <p:cNvPr id="5" name="Picture 4">
            <a:extLst>
              <a:ext uri="{FF2B5EF4-FFF2-40B4-BE49-F238E27FC236}">
                <a16:creationId xmlns:a16="http://schemas.microsoft.com/office/drawing/2014/main" id="{D35AA56B-EDA8-BE3D-8474-DC456D5E48CE}"/>
              </a:ext>
            </a:extLst>
          </p:cNvPr>
          <p:cNvPicPr>
            <a:picLocks noChangeAspect="1"/>
          </p:cNvPicPr>
          <p:nvPr/>
        </p:nvPicPr>
        <p:blipFill>
          <a:blip r:embed="rId4">
            <a:alphaModFix amt="41000"/>
          </a:blip>
          <a:stretch>
            <a:fillRect/>
          </a:stretch>
        </p:blipFill>
        <p:spPr>
          <a:xfrm>
            <a:off x="4059397" y="2660656"/>
            <a:ext cx="4184892" cy="4197344"/>
          </a:xfrm>
          <a:prstGeom prst="rect">
            <a:avLst/>
          </a:prstGeom>
        </p:spPr>
      </p:pic>
      <p:pic>
        <p:nvPicPr>
          <p:cNvPr id="14" name="Picture 14" descr="whit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4148" y="1714504"/>
            <a:ext cx="3713821" cy="3621737"/>
          </a:xfrm>
          <a:prstGeom prst="rect">
            <a:avLst/>
          </a:prstGeom>
        </p:spPr>
      </p:pic>
      <p:pic>
        <p:nvPicPr>
          <p:cNvPr id="16" name="Picture 16" descr="brown.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61068" y="1714504"/>
            <a:ext cx="3713821" cy="3621737"/>
          </a:xfrm>
          <a:prstGeom prst="rect">
            <a:avLst/>
          </a:prstGeom>
        </p:spPr>
      </p:pic>
      <p:pic>
        <p:nvPicPr>
          <p:cNvPr id="10" name="Picture 10" descr="beig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67972" y="3103964"/>
            <a:ext cx="3713821" cy="3621737"/>
          </a:xfrm>
          <a:prstGeom prst="rect">
            <a:avLst/>
          </a:prstGeom>
        </p:spPr>
      </p:pic>
      <p:pic>
        <p:nvPicPr>
          <p:cNvPr id="6" name="Picture 5">
            <a:extLst>
              <a:ext uri="{FF2B5EF4-FFF2-40B4-BE49-F238E27FC236}">
                <a16:creationId xmlns:a16="http://schemas.microsoft.com/office/drawing/2014/main" id="{8E0B7EE5-2943-1BF9-1564-24DAC883C612}"/>
              </a:ext>
            </a:extLst>
          </p:cNvPr>
          <p:cNvPicPr>
            <a:picLocks noChangeAspect="1"/>
          </p:cNvPicPr>
          <p:nvPr/>
        </p:nvPicPr>
        <p:blipFill>
          <a:blip r:embed="rId8"/>
          <a:stretch>
            <a:fillRect/>
          </a:stretch>
        </p:blipFill>
        <p:spPr>
          <a:xfrm>
            <a:off x="0" y="-1630828"/>
            <a:ext cx="13614399" cy="4291484"/>
          </a:xfrm>
          <a:prstGeom prst="rect">
            <a:avLst/>
          </a:prstGeom>
        </p:spPr>
      </p:pic>
      <p:sp>
        <p:nvSpPr>
          <p:cNvPr id="3" name="Title 1">
            <a:extLst>
              <a:ext uri="{FF2B5EF4-FFF2-40B4-BE49-F238E27FC236}">
                <a16:creationId xmlns:a16="http://schemas.microsoft.com/office/drawing/2014/main" id="{FC4ECB15-5EC7-D87F-FCC3-AD88F289DB6E}"/>
              </a:ext>
            </a:extLst>
          </p:cNvPr>
          <p:cNvSpPr txBox="1">
            <a:spLocks/>
          </p:cNvSpPr>
          <p:nvPr/>
        </p:nvSpPr>
        <p:spPr>
          <a:xfrm>
            <a:off x="1460123" y="1200149"/>
            <a:ext cx="9271753" cy="4784913"/>
          </a:xfrm>
          <a:prstGeom prst="rect">
            <a:avLst/>
          </a:prstGeom>
          <a:solidFill>
            <a:srgbClr val="FFC000">
              <a:alpha val="67843"/>
            </a:srgb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atin typeface="Arial" charset="0"/>
                <a:ea typeface="Arial" charset="0"/>
                <a:cs typeface="Arial" charset="0"/>
              </a:rPr>
              <a:t>Literature Overview</a:t>
            </a:r>
            <a:br>
              <a:rPr lang="en-US" sz="6600" b="1" dirty="0">
                <a:latin typeface="Arial" charset="0"/>
                <a:ea typeface="Arial" charset="0"/>
                <a:cs typeface="Arial" charset="0"/>
              </a:rPr>
            </a:br>
            <a:r>
              <a:rPr lang="en-US" sz="6600" b="1" dirty="0">
                <a:latin typeface="Arial" charset="0"/>
                <a:ea typeface="Arial" charset="0"/>
                <a:cs typeface="Arial" charset="0"/>
              </a:rPr>
              <a:t>Touchstone Diabetes Center</a:t>
            </a:r>
            <a:br>
              <a:rPr lang="en-US" sz="6600" b="1" dirty="0">
                <a:latin typeface="Arial" charset="0"/>
                <a:ea typeface="Arial" charset="0"/>
                <a:cs typeface="Arial" charset="0"/>
              </a:rPr>
            </a:br>
            <a:r>
              <a:rPr lang="en-US" sz="6600" b="1" dirty="0">
                <a:latin typeface="Arial" charset="0"/>
                <a:ea typeface="Arial" charset="0"/>
                <a:cs typeface="Arial" charset="0"/>
              </a:rPr>
              <a:t>UTSW Medical Center 12/22/2025</a:t>
            </a:r>
            <a:endParaRPr lang="en-US" sz="6600" b="1"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159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50000" decel="50000" fill="hold" nodeType="withEffect">
                                  <p:stCondLst>
                                    <p:cond delay="0"/>
                                  </p:stCondLst>
                                  <p:childTnLst>
                                    <p:animMotion origin="layout" path="M 0 0  C 0 0.05867  0.027 0.10667  0.06 0.10667  C 0.099 0.10667  0.113 0.05333  0.119 0.02133  L 0.125 -0.02133  C 0.131 -0.05333  0.146 -0.10667  0.19 -0.10667  C 0.218 -0.10667  0.25 -0.05867  0.25 0  C 0.25 0.05867  0.218 0.10667  0.19 0.10667  C 0.146 0.10667  0.131 0.05333  0.125 0.02133  L 0.119 -0.02133  C 0.113 -0.05333  0.099 -0.10667  0.06 -0.10667  C 0.027 -0.10667  0 -0.05867  0 0  Z" pathEditMode="relative" ptsTypes="">
                                      <p:cBhvr>
                                        <p:cTn id="6" dur="20000" fill="hold"/>
                                        <p:tgtEl>
                                          <p:spTgt spid="14"/>
                                        </p:tgtEl>
                                        <p:attrNameLst>
                                          <p:attrName>ppt_x</p:attrName>
                                          <p:attrName>ppt_y</p:attrName>
                                        </p:attrNameLst>
                                      </p:cBhvr>
                                    </p:animMotion>
                                  </p:childTnLst>
                                </p:cTn>
                              </p:par>
                              <p:par>
                                <p:cTn id="7" presetID="28" presetClass="path" presetSubtype="0" repeatCount="indefinite" accel="50000" decel="50000" fill="hold" nodeType="withEffect">
                                  <p:stCondLst>
                                    <p:cond delay="0"/>
                                  </p:stCondLst>
                                  <p:childTnLst>
                                    <p:animMotion origin="layout" path="M 0.09701 -0.38611 C 0.16745 -0.38611 0.225 -0.33958 0.225 -0.28333 C 0.225 -0.22361 0.16745 -0.17685 0.09701 -0.17685 C 0.02643 -0.17685 -0.03099 -0.13056 -0.03099 -0.07384 C -0.03099 -0.01759 0.02643 0.02917 0.09701 0.02917 C 0.16745 0.02917 0.225 0.07569 0.225 0.13194 C 0.225 0.18866 0.16745 0.23495 0.09701 0.23495 C 0.02643 0.23495 -0.03099 0.28171 -0.03099 0.34143 C -0.03099 0.39768 0.02643 0.44444 0.09701 0.44444 C 0.16745 0.44444 0.225 0.39768 0.225 0.34143 C 0.225 0.28171 0.16745 0.23495 0.09701 0.23495 C 0.02643 0.23495 -0.03099 0.18866 -0.03099 0.13194 C -0.03099 0.07569 0.02643 0.02917 0.09701 0.02917 C 0.16745 0.02917 0.225 -0.01759 0.225 -0.07384 C 0.225 -0.13056 0.16745 -0.17685 0.09701 -0.17685 C 0.02643 -0.17685 -0.03099 -0.22361 -0.03099 -0.28333 C -0.03099 -0.33958 0.02643 -0.38611 0.09701 -0.38611 Z " pathEditMode="relative" rAng="0" ptsTypes="fffffffffffffffff">
                                      <p:cBhvr>
                                        <p:cTn id="8" dur="40000" fill="hold"/>
                                        <p:tgtEl>
                                          <p:spTgt spid="10"/>
                                        </p:tgtEl>
                                        <p:attrNameLst>
                                          <p:attrName>ppt_x</p:attrName>
                                          <p:attrName>ppt_y</p:attrName>
                                        </p:attrNameLst>
                                      </p:cBhvr>
                                      <p:rCtr x="0" y="41528"/>
                                    </p:animMotion>
                                  </p:childTnLst>
                                </p:cTn>
                              </p:par>
                              <p:par>
                                <p:cTn id="9" presetID="1" presetClass="path" presetSubtype="0" repeatCount="indefinite" accel="50000" decel="50000" fill="hold" nodeType="withEffect">
                                  <p:stCondLst>
                                    <p:cond delay="0"/>
                                  </p:stCondLst>
                                  <p:childTnLst>
                                    <p:animMotion origin="layout" path="M -0.24792 -0.45208 C -0.04206 -0.45208 0.125 -0.25139 0.125 -0.00394 C 0.125 0.24352 -0.04206 0.44444 -0.24792 0.44444 C -0.45377 0.44444 -0.6207 0.24352 -0.6207 -0.00394 C -0.6207 -0.25139 -0.45377 -0.45208 -0.24792 -0.45208 Z " pathEditMode="relative" rAng="0" ptsTypes="fffff">
                                      <p:cBhvr>
                                        <p:cTn id="10" dur="25000" fill="hold"/>
                                        <p:tgtEl>
                                          <p:spTgt spid="16"/>
                                        </p:tgtEl>
                                        <p:attrNameLst>
                                          <p:attrName>ppt_x</p:attrName>
                                          <p:attrName>ppt_y</p:attrName>
                                        </p:attrNameLst>
                                      </p:cBhvr>
                                      <p:rCtr x="0" y="4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F1D59-9A6A-9175-5952-D13223807B98}"/>
              </a:ext>
            </a:extLst>
          </p:cNvPr>
          <p:cNvPicPr>
            <a:picLocks noChangeAspect="1"/>
          </p:cNvPicPr>
          <p:nvPr/>
        </p:nvPicPr>
        <p:blipFill>
          <a:blip r:embed="rId2"/>
          <a:stretch>
            <a:fillRect/>
          </a:stretch>
        </p:blipFill>
        <p:spPr>
          <a:xfrm>
            <a:off x="3466215" y="558800"/>
            <a:ext cx="5805678" cy="5740400"/>
          </a:xfrm>
          <a:prstGeom prst="rect">
            <a:avLst/>
          </a:prstGeom>
        </p:spPr>
      </p:pic>
    </p:spTree>
    <p:extLst>
      <p:ext uri="{BB962C8B-B14F-4D97-AF65-F5344CB8AC3E}">
        <p14:creationId xmlns:p14="http://schemas.microsoft.com/office/powerpoint/2010/main" val="2650156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C059EC-4E87-8AF4-DD32-3C606FFA5189}"/>
              </a:ext>
            </a:extLst>
          </p:cNvPr>
          <p:cNvPicPr>
            <a:picLocks noChangeAspect="1"/>
          </p:cNvPicPr>
          <p:nvPr/>
        </p:nvPicPr>
        <p:blipFill>
          <a:blip r:embed="rId2"/>
          <a:stretch>
            <a:fillRect/>
          </a:stretch>
        </p:blipFill>
        <p:spPr>
          <a:xfrm>
            <a:off x="385396" y="768890"/>
            <a:ext cx="11421207" cy="3003010"/>
          </a:xfrm>
          <a:prstGeom prst="rect">
            <a:avLst/>
          </a:prstGeom>
        </p:spPr>
      </p:pic>
      <p:pic>
        <p:nvPicPr>
          <p:cNvPr id="3" name="Picture 2">
            <a:extLst>
              <a:ext uri="{FF2B5EF4-FFF2-40B4-BE49-F238E27FC236}">
                <a16:creationId xmlns:a16="http://schemas.microsoft.com/office/drawing/2014/main" id="{B7F0B51F-562E-18CB-20B6-D8F7B408844F}"/>
              </a:ext>
            </a:extLst>
          </p:cNvPr>
          <p:cNvPicPr>
            <a:picLocks noChangeAspect="1"/>
          </p:cNvPicPr>
          <p:nvPr/>
        </p:nvPicPr>
        <p:blipFill>
          <a:blip r:embed="rId3"/>
          <a:stretch>
            <a:fillRect/>
          </a:stretch>
        </p:blipFill>
        <p:spPr>
          <a:xfrm>
            <a:off x="4034203" y="137127"/>
            <a:ext cx="7772400" cy="767145"/>
          </a:xfrm>
          <a:prstGeom prst="rect">
            <a:avLst/>
          </a:prstGeom>
        </p:spPr>
      </p:pic>
      <p:pic>
        <p:nvPicPr>
          <p:cNvPr id="4" name="Picture 3">
            <a:extLst>
              <a:ext uri="{FF2B5EF4-FFF2-40B4-BE49-F238E27FC236}">
                <a16:creationId xmlns:a16="http://schemas.microsoft.com/office/drawing/2014/main" id="{0FF30263-6E85-73A2-470D-38C53E8723E7}"/>
              </a:ext>
            </a:extLst>
          </p:cNvPr>
          <p:cNvPicPr>
            <a:picLocks noChangeAspect="1"/>
          </p:cNvPicPr>
          <p:nvPr/>
        </p:nvPicPr>
        <p:blipFill>
          <a:blip r:embed="rId4"/>
          <a:stretch>
            <a:fillRect/>
          </a:stretch>
        </p:blipFill>
        <p:spPr>
          <a:xfrm>
            <a:off x="1059048" y="3955585"/>
            <a:ext cx="10073903" cy="2765288"/>
          </a:xfrm>
          <a:prstGeom prst="rect">
            <a:avLst/>
          </a:prstGeom>
        </p:spPr>
      </p:pic>
    </p:spTree>
    <p:extLst>
      <p:ext uri="{BB962C8B-B14F-4D97-AF65-F5344CB8AC3E}">
        <p14:creationId xmlns:p14="http://schemas.microsoft.com/office/powerpoint/2010/main" val="223665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182EDC-33CA-8721-E564-C95BF95AAAEF}"/>
              </a:ext>
            </a:extLst>
          </p:cNvPr>
          <p:cNvPicPr>
            <a:picLocks noChangeAspect="1"/>
          </p:cNvPicPr>
          <p:nvPr/>
        </p:nvPicPr>
        <p:blipFill>
          <a:blip r:embed="rId2"/>
          <a:stretch>
            <a:fillRect/>
          </a:stretch>
        </p:blipFill>
        <p:spPr>
          <a:xfrm>
            <a:off x="1989711" y="3256050"/>
            <a:ext cx="7811850" cy="3401995"/>
          </a:xfrm>
          <a:prstGeom prst="rect">
            <a:avLst/>
          </a:prstGeom>
        </p:spPr>
      </p:pic>
      <p:pic>
        <p:nvPicPr>
          <p:cNvPr id="3" name="Picture 2">
            <a:extLst>
              <a:ext uri="{FF2B5EF4-FFF2-40B4-BE49-F238E27FC236}">
                <a16:creationId xmlns:a16="http://schemas.microsoft.com/office/drawing/2014/main" id="{F15E49DA-A2A4-EE27-EC6E-CCAD59FC74CB}"/>
              </a:ext>
            </a:extLst>
          </p:cNvPr>
          <p:cNvPicPr>
            <a:picLocks noChangeAspect="1"/>
          </p:cNvPicPr>
          <p:nvPr/>
        </p:nvPicPr>
        <p:blipFill>
          <a:blip r:embed="rId3"/>
          <a:stretch>
            <a:fillRect/>
          </a:stretch>
        </p:blipFill>
        <p:spPr>
          <a:xfrm>
            <a:off x="2476499" y="302950"/>
            <a:ext cx="6838275" cy="2953100"/>
          </a:xfrm>
          <a:prstGeom prst="rect">
            <a:avLst/>
          </a:prstGeom>
        </p:spPr>
      </p:pic>
    </p:spTree>
    <p:extLst>
      <p:ext uri="{BB962C8B-B14F-4D97-AF65-F5344CB8AC3E}">
        <p14:creationId xmlns:p14="http://schemas.microsoft.com/office/powerpoint/2010/main" val="1564015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2C6AC7-452B-000A-7343-6A9C87320722}"/>
              </a:ext>
            </a:extLst>
          </p:cNvPr>
          <p:cNvPicPr>
            <a:picLocks noChangeAspect="1"/>
          </p:cNvPicPr>
          <p:nvPr/>
        </p:nvPicPr>
        <p:blipFill>
          <a:blip r:embed="rId2"/>
          <a:stretch>
            <a:fillRect/>
          </a:stretch>
        </p:blipFill>
        <p:spPr>
          <a:xfrm>
            <a:off x="1834444" y="290068"/>
            <a:ext cx="8719256" cy="6277864"/>
          </a:xfrm>
          <a:prstGeom prst="rect">
            <a:avLst/>
          </a:prstGeom>
        </p:spPr>
      </p:pic>
    </p:spTree>
    <p:extLst>
      <p:ext uri="{BB962C8B-B14F-4D97-AF65-F5344CB8AC3E}">
        <p14:creationId xmlns:p14="http://schemas.microsoft.com/office/powerpoint/2010/main" val="2289352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14945-D21C-2DDB-0768-0B9FECBC450D}"/>
              </a:ext>
            </a:extLst>
          </p:cNvPr>
          <p:cNvSpPr>
            <a:spLocks noGrp="1"/>
          </p:cNvSpPr>
          <p:nvPr>
            <p:ph type="title"/>
          </p:nvPr>
        </p:nvSpPr>
        <p:spPr>
          <a:xfrm>
            <a:off x="838200" y="2766218"/>
            <a:ext cx="10515600" cy="1325563"/>
          </a:xfrm>
        </p:spPr>
        <p:txBody>
          <a:bodyPr>
            <a:normAutofit fontScale="90000"/>
          </a:bodyPr>
          <a:lstStyle/>
          <a:p>
            <a:pPr algn="just"/>
            <a:r>
              <a:rPr lang="en-US" dirty="0">
                <a:solidFill>
                  <a:schemeClr val="bg1"/>
                </a:solidFill>
                <a:latin typeface="Arial" panose="020B0604020202020204" pitchFamily="34" charset="0"/>
                <a:cs typeface="Arial" panose="020B0604020202020204" pitchFamily="34" charset="0"/>
              </a:rPr>
              <a:t>Lipomatosis</a:t>
            </a:r>
            <a:r>
              <a:rPr lang="en-US" dirty="0">
                <a:solidFill>
                  <a:srgbClr val="FFC000"/>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means having multiple benign </a:t>
            </a:r>
            <a:r>
              <a:rPr lang="en-US" dirty="0">
                <a:solidFill>
                  <a:srgbClr val="FFC000"/>
                </a:solidFill>
                <a:latin typeface="Arial" panose="020B0604020202020204" pitchFamily="34" charset="0"/>
                <a:cs typeface="Arial" panose="020B0604020202020204" pitchFamily="34" charset="0"/>
              </a:rPr>
              <a:t>(noncancerous) </a:t>
            </a:r>
            <a:r>
              <a:rPr lang="en-US" dirty="0">
                <a:solidFill>
                  <a:schemeClr val="bg1"/>
                </a:solidFill>
                <a:latin typeface="Arial" panose="020B0604020202020204" pitchFamily="34" charset="0"/>
                <a:cs typeface="Arial" panose="020B0604020202020204" pitchFamily="34" charset="0"/>
              </a:rPr>
              <a:t>fatty growths (lipomas) </a:t>
            </a:r>
            <a:r>
              <a:rPr lang="en-US" dirty="0">
                <a:solidFill>
                  <a:srgbClr val="FFC000"/>
                </a:solidFill>
                <a:latin typeface="Arial" panose="020B0604020202020204" pitchFamily="34" charset="0"/>
                <a:cs typeface="Arial" panose="020B0604020202020204" pitchFamily="34" charset="0"/>
              </a:rPr>
              <a:t>on the body, often appearing as soft, rubbery lumps under the skin, which can occur in clusters or specific patterns, sometimes linked to genetics or underlying conditions like </a:t>
            </a:r>
            <a:r>
              <a:rPr lang="en-US" dirty="0">
                <a:solidFill>
                  <a:srgbClr val="FFC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Madelung's disease</a:t>
            </a:r>
            <a:r>
              <a:rPr lang="en-US" dirty="0">
                <a:solidFill>
                  <a:srgbClr val="FFC000"/>
                </a:solidFill>
                <a:latin typeface="Arial" panose="020B0604020202020204" pitchFamily="34" charset="0"/>
                <a:cs typeface="Arial" panose="020B0604020202020204" pitchFamily="34" charset="0"/>
              </a:rPr>
              <a:t> or </a:t>
            </a:r>
            <a:r>
              <a:rPr lang="en-US" dirty="0">
                <a:solidFill>
                  <a:srgbClr val="FFC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steroid use</a:t>
            </a:r>
            <a:r>
              <a:rPr lang="en-US" dirty="0">
                <a:solidFill>
                  <a:srgbClr val="FFC000"/>
                </a:solidFill>
                <a:latin typeface="Arial" panose="020B0604020202020204" pitchFamily="34" charset="0"/>
                <a:cs typeface="Arial" panose="020B0604020202020204" pitchFamily="34" charset="0"/>
              </a:rPr>
              <a:t>, impacting quality of life due to size or location but generally requiring only observation unless painful or cosmetically bothersome</a:t>
            </a:r>
          </a:p>
        </p:txBody>
      </p:sp>
    </p:spTree>
    <p:extLst>
      <p:ext uri="{BB962C8B-B14F-4D97-AF65-F5344CB8AC3E}">
        <p14:creationId xmlns:p14="http://schemas.microsoft.com/office/powerpoint/2010/main" val="2371692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F3368A-B97C-5B41-C7B5-EFF66E67060A}"/>
              </a:ext>
            </a:extLst>
          </p:cNvPr>
          <p:cNvPicPr>
            <a:picLocks noChangeAspect="1"/>
          </p:cNvPicPr>
          <p:nvPr/>
        </p:nvPicPr>
        <p:blipFill>
          <a:blip r:embed="rId2"/>
          <a:stretch>
            <a:fillRect/>
          </a:stretch>
        </p:blipFill>
        <p:spPr>
          <a:xfrm>
            <a:off x="4152900" y="120021"/>
            <a:ext cx="7772400" cy="3620757"/>
          </a:xfrm>
          <a:prstGeom prst="rect">
            <a:avLst/>
          </a:prstGeom>
        </p:spPr>
      </p:pic>
      <p:pic>
        <p:nvPicPr>
          <p:cNvPr id="3" name="Picture 2">
            <a:extLst>
              <a:ext uri="{FF2B5EF4-FFF2-40B4-BE49-F238E27FC236}">
                <a16:creationId xmlns:a16="http://schemas.microsoft.com/office/drawing/2014/main" id="{AA21D804-D300-4BC4-3D21-FFC8C1A9960C}"/>
              </a:ext>
            </a:extLst>
          </p:cNvPr>
          <p:cNvPicPr>
            <a:picLocks noChangeAspect="1"/>
          </p:cNvPicPr>
          <p:nvPr/>
        </p:nvPicPr>
        <p:blipFill>
          <a:blip r:embed="rId3"/>
          <a:stretch>
            <a:fillRect/>
          </a:stretch>
        </p:blipFill>
        <p:spPr>
          <a:xfrm>
            <a:off x="412750" y="3314699"/>
            <a:ext cx="6718300" cy="3162300"/>
          </a:xfrm>
          <a:prstGeom prst="rect">
            <a:avLst/>
          </a:prstGeom>
        </p:spPr>
      </p:pic>
      <p:sp>
        <p:nvSpPr>
          <p:cNvPr id="4" name="Rectangle 3">
            <a:extLst>
              <a:ext uri="{FF2B5EF4-FFF2-40B4-BE49-F238E27FC236}">
                <a16:creationId xmlns:a16="http://schemas.microsoft.com/office/drawing/2014/main" id="{13826EF2-BB57-B638-7525-BF1A04B61C70}"/>
              </a:ext>
            </a:extLst>
          </p:cNvPr>
          <p:cNvSpPr/>
          <p:nvPr/>
        </p:nvSpPr>
        <p:spPr>
          <a:xfrm>
            <a:off x="914400" y="3314699"/>
            <a:ext cx="1066800" cy="2413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89C3440-11CB-C69A-E80A-3B40361F7CE2}"/>
              </a:ext>
            </a:extLst>
          </p:cNvPr>
          <p:cNvSpPr/>
          <p:nvPr/>
        </p:nvSpPr>
        <p:spPr>
          <a:xfrm>
            <a:off x="4152900" y="221937"/>
            <a:ext cx="762000" cy="318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79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2CFA3A-A6B7-D714-20F5-6060EECA3C85}"/>
              </a:ext>
            </a:extLst>
          </p:cNvPr>
          <p:cNvPicPr>
            <a:picLocks noChangeAspect="1"/>
          </p:cNvPicPr>
          <p:nvPr/>
        </p:nvPicPr>
        <p:blipFill>
          <a:blip r:embed="rId2"/>
          <a:stretch>
            <a:fillRect/>
          </a:stretch>
        </p:blipFill>
        <p:spPr>
          <a:xfrm>
            <a:off x="838612" y="878746"/>
            <a:ext cx="10718388" cy="5100507"/>
          </a:xfrm>
          <a:prstGeom prst="rect">
            <a:avLst/>
          </a:prstGeom>
        </p:spPr>
      </p:pic>
      <p:pic>
        <p:nvPicPr>
          <p:cNvPr id="3" name="Picture 2">
            <a:extLst>
              <a:ext uri="{FF2B5EF4-FFF2-40B4-BE49-F238E27FC236}">
                <a16:creationId xmlns:a16="http://schemas.microsoft.com/office/drawing/2014/main" id="{3237F382-6DB7-DA83-7932-57119A5817B3}"/>
              </a:ext>
            </a:extLst>
          </p:cNvPr>
          <p:cNvPicPr>
            <a:picLocks noChangeAspect="1"/>
          </p:cNvPicPr>
          <p:nvPr/>
        </p:nvPicPr>
        <p:blipFill>
          <a:blip r:embed="rId3"/>
          <a:stretch>
            <a:fillRect/>
          </a:stretch>
        </p:blipFill>
        <p:spPr>
          <a:xfrm>
            <a:off x="2940256" y="878746"/>
            <a:ext cx="6515100" cy="1003300"/>
          </a:xfrm>
          <a:prstGeom prst="rect">
            <a:avLst/>
          </a:prstGeom>
        </p:spPr>
      </p:pic>
    </p:spTree>
    <p:extLst>
      <p:ext uri="{BB962C8B-B14F-4D97-AF65-F5344CB8AC3E}">
        <p14:creationId xmlns:p14="http://schemas.microsoft.com/office/powerpoint/2010/main" val="3671967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BE706-C60E-168D-7DB4-F55D63994771}"/>
              </a:ext>
            </a:extLst>
          </p:cNvPr>
          <p:cNvSpPr>
            <a:spLocks noGrp="1"/>
          </p:cNvSpPr>
          <p:nvPr>
            <p:ph type="title"/>
          </p:nvPr>
        </p:nvSpPr>
        <p:spPr>
          <a:xfrm>
            <a:off x="838200" y="2613025"/>
            <a:ext cx="10515600" cy="1325563"/>
          </a:xfrm>
        </p:spPr>
        <p:txBody>
          <a:bodyPr>
            <a:normAutofit fontScale="90000"/>
          </a:bodyPr>
          <a:lstStyle/>
          <a:p>
            <a:pPr algn="just"/>
            <a:r>
              <a:rPr lang="en-US" dirty="0">
                <a:solidFill>
                  <a:schemeClr val="bg1"/>
                </a:solidFill>
                <a:latin typeface="Arial" panose="020B0604020202020204" pitchFamily="34" charset="0"/>
                <a:cs typeface="Arial" panose="020B0604020202020204" pitchFamily="34" charset="0"/>
              </a:rPr>
              <a:t>Laron syndrome</a:t>
            </a:r>
            <a:r>
              <a:rPr lang="en-US" dirty="0">
                <a:solidFill>
                  <a:srgbClr val="FFC000"/>
                </a:solidFill>
                <a:latin typeface="Arial" panose="020B0604020202020204" pitchFamily="34" charset="0"/>
                <a:cs typeface="Arial" panose="020B0604020202020204" pitchFamily="34" charset="0"/>
              </a:rPr>
              <a:t>, also known as growth hormone insensitivity, is named after </a:t>
            </a:r>
            <a:r>
              <a:rPr lang="en-US" b="1" dirty="0">
                <a:solidFill>
                  <a:schemeClr val="bg1"/>
                </a:solidFill>
                <a:latin typeface="Arial" panose="020B0604020202020204" pitchFamily="34" charset="0"/>
                <a:cs typeface="Arial" panose="020B0604020202020204" pitchFamily="34" charset="0"/>
              </a:rPr>
              <a:t>Zvi Laron</a:t>
            </a:r>
            <a:r>
              <a:rPr lang="en-US" dirty="0">
                <a:solidFill>
                  <a:srgbClr val="FFC000"/>
                </a:solidFill>
                <a:latin typeface="Arial" panose="020B0604020202020204" pitchFamily="34" charset="0"/>
                <a:cs typeface="Arial" panose="020B0604020202020204" pitchFamily="34" charset="0"/>
              </a:rPr>
              <a:t>, an Israeli pediatric endocrinologist who first described the condition in 1966, a rare genetic disorder where the body can't properly use growth hormone, leading to dwarfism. </a:t>
            </a:r>
            <a:br>
              <a:rPr lang="en-US" dirty="0">
                <a:solidFill>
                  <a:srgbClr val="FFC000"/>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Laron syndrome</a:t>
            </a:r>
            <a:r>
              <a:rPr lang="en-US" dirty="0">
                <a:solidFill>
                  <a:srgbClr val="FFC000"/>
                </a:solidFill>
                <a:latin typeface="Arial" panose="020B0604020202020204" pitchFamily="34" charset="0"/>
                <a:cs typeface="Arial" panose="020B0604020202020204" pitchFamily="34" charset="0"/>
              </a:rPr>
              <a:t>, a condition resulting from a genetic </a:t>
            </a:r>
            <a:r>
              <a:rPr lang="en-US" dirty="0">
                <a:solidFill>
                  <a:schemeClr val="bg1"/>
                </a:solidFill>
                <a:latin typeface="Arial" panose="020B0604020202020204" pitchFamily="34" charset="0"/>
                <a:cs typeface="Arial" panose="020B0604020202020204" pitchFamily="34" charset="0"/>
              </a:rPr>
              <a:t>defect in the growth hormone receptor</a:t>
            </a:r>
            <a:r>
              <a:rPr lang="en-US" dirty="0">
                <a:solidFill>
                  <a:srgbClr val="FFC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06995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22D781-72D4-7B90-6279-43B3A1D247CA}"/>
              </a:ext>
            </a:extLst>
          </p:cNvPr>
          <p:cNvPicPr>
            <a:picLocks noChangeAspect="1"/>
          </p:cNvPicPr>
          <p:nvPr/>
        </p:nvPicPr>
        <p:blipFill>
          <a:blip r:embed="rId2"/>
          <a:stretch>
            <a:fillRect/>
          </a:stretch>
        </p:blipFill>
        <p:spPr>
          <a:xfrm>
            <a:off x="186004" y="1266538"/>
            <a:ext cx="11819991" cy="4143661"/>
          </a:xfrm>
          <a:prstGeom prst="rect">
            <a:avLst/>
          </a:prstGeom>
        </p:spPr>
      </p:pic>
    </p:spTree>
    <p:extLst>
      <p:ext uri="{BB962C8B-B14F-4D97-AF65-F5344CB8AC3E}">
        <p14:creationId xmlns:p14="http://schemas.microsoft.com/office/powerpoint/2010/main" val="2326601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E7EB8A-D6FB-2191-3E77-DC20F822597D}"/>
              </a:ext>
            </a:extLst>
          </p:cNvPr>
          <p:cNvPicPr>
            <a:picLocks noChangeAspect="1"/>
          </p:cNvPicPr>
          <p:nvPr/>
        </p:nvPicPr>
        <p:blipFill>
          <a:blip r:embed="rId2"/>
          <a:stretch>
            <a:fillRect/>
          </a:stretch>
        </p:blipFill>
        <p:spPr>
          <a:xfrm>
            <a:off x="457200" y="552645"/>
            <a:ext cx="11284458" cy="5733855"/>
          </a:xfrm>
          <a:prstGeom prst="rect">
            <a:avLst/>
          </a:prstGeom>
        </p:spPr>
      </p:pic>
    </p:spTree>
    <p:extLst>
      <p:ext uri="{BB962C8B-B14F-4D97-AF65-F5344CB8AC3E}">
        <p14:creationId xmlns:p14="http://schemas.microsoft.com/office/powerpoint/2010/main" val="3998093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D6B8C0-2520-1B98-545B-0CF367756368}"/>
              </a:ext>
            </a:extLst>
          </p:cNvPr>
          <p:cNvPicPr>
            <a:picLocks noChangeAspect="1"/>
          </p:cNvPicPr>
          <p:nvPr/>
        </p:nvPicPr>
        <p:blipFill>
          <a:blip r:embed="rId2"/>
          <a:stretch>
            <a:fillRect/>
          </a:stretch>
        </p:blipFill>
        <p:spPr>
          <a:xfrm>
            <a:off x="739378" y="127000"/>
            <a:ext cx="5039677" cy="6604000"/>
          </a:xfrm>
          <a:prstGeom prst="rect">
            <a:avLst/>
          </a:prstGeom>
        </p:spPr>
      </p:pic>
      <p:pic>
        <p:nvPicPr>
          <p:cNvPr id="3" name="Picture 2">
            <a:extLst>
              <a:ext uri="{FF2B5EF4-FFF2-40B4-BE49-F238E27FC236}">
                <a16:creationId xmlns:a16="http://schemas.microsoft.com/office/drawing/2014/main" id="{7A5B0CBD-3A41-B028-EE7B-81CBB626E77E}"/>
              </a:ext>
            </a:extLst>
          </p:cNvPr>
          <p:cNvPicPr>
            <a:picLocks noChangeAspect="1"/>
          </p:cNvPicPr>
          <p:nvPr/>
        </p:nvPicPr>
        <p:blipFill>
          <a:blip r:embed="rId3"/>
          <a:stretch>
            <a:fillRect/>
          </a:stretch>
        </p:blipFill>
        <p:spPr>
          <a:xfrm>
            <a:off x="5913718" y="1379916"/>
            <a:ext cx="5795681" cy="3661984"/>
          </a:xfrm>
          <a:prstGeom prst="rect">
            <a:avLst/>
          </a:prstGeom>
        </p:spPr>
      </p:pic>
    </p:spTree>
    <p:extLst>
      <p:ext uri="{BB962C8B-B14F-4D97-AF65-F5344CB8AC3E}">
        <p14:creationId xmlns:p14="http://schemas.microsoft.com/office/powerpoint/2010/main" val="212569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36C170-2174-CD26-0BF8-96EA1017A314}"/>
              </a:ext>
            </a:extLst>
          </p:cNvPr>
          <p:cNvPicPr>
            <a:picLocks noChangeAspect="1"/>
          </p:cNvPicPr>
          <p:nvPr/>
        </p:nvPicPr>
        <p:blipFill>
          <a:blip r:embed="rId2"/>
          <a:stretch>
            <a:fillRect/>
          </a:stretch>
        </p:blipFill>
        <p:spPr>
          <a:xfrm>
            <a:off x="1879600" y="137332"/>
            <a:ext cx="8699500" cy="5668936"/>
          </a:xfrm>
          <a:prstGeom prst="rect">
            <a:avLst/>
          </a:prstGeom>
        </p:spPr>
      </p:pic>
      <p:pic>
        <p:nvPicPr>
          <p:cNvPr id="3" name="Picture 2">
            <a:extLst>
              <a:ext uri="{FF2B5EF4-FFF2-40B4-BE49-F238E27FC236}">
                <a16:creationId xmlns:a16="http://schemas.microsoft.com/office/drawing/2014/main" id="{EDDF482B-A402-68D3-8003-F27D4BCDD616}"/>
              </a:ext>
            </a:extLst>
          </p:cNvPr>
          <p:cNvPicPr>
            <a:picLocks noChangeAspect="1"/>
          </p:cNvPicPr>
          <p:nvPr/>
        </p:nvPicPr>
        <p:blipFill>
          <a:blip r:embed="rId3"/>
          <a:stretch>
            <a:fillRect/>
          </a:stretch>
        </p:blipFill>
        <p:spPr>
          <a:xfrm>
            <a:off x="609600" y="6081222"/>
            <a:ext cx="11294464" cy="522778"/>
          </a:xfrm>
          <a:prstGeom prst="rect">
            <a:avLst/>
          </a:prstGeom>
        </p:spPr>
      </p:pic>
    </p:spTree>
    <p:extLst>
      <p:ext uri="{BB962C8B-B14F-4D97-AF65-F5344CB8AC3E}">
        <p14:creationId xmlns:p14="http://schemas.microsoft.com/office/powerpoint/2010/main" val="3717394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DDFDF8-61C1-2632-1BCB-5EB39834F131}"/>
              </a:ext>
            </a:extLst>
          </p:cNvPr>
          <p:cNvPicPr>
            <a:picLocks noChangeAspect="1"/>
          </p:cNvPicPr>
          <p:nvPr/>
        </p:nvPicPr>
        <p:blipFill>
          <a:blip r:embed="rId2"/>
          <a:stretch>
            <a:fillRect/>
          </a:stretch>
        </p:blipFill>
        <p:spPr>
          <a:xfrm>
            <a:off x="0" y="1695604"/>
            <a:ext cx="12116583" cy="5048096"/>
          </a:xfrm>
          <a:prstGeom prst="rect">
            <a:avLst/>
          </a:prstGeom>
        </p:spPr>
      </p:pic>
      <p:pic>
        <p:nvPicPr>
          <p:cNvPr id="3" name="Picture 2">
            <a:extLst>
              <a:ext uri="{FF2B5EF4-FFF2-40B4-BE49-F238E27FC236}">
                <a16:creationId xmlns:a16="http://schemas.microsoft.com/office/drawing/2014/main" id="{572227F3-5928-13AD-3B33-5B6D17E8E49B}"/>
              </a:ext>
            </a:extLst>
          </p:cNvPr>
          <p:cNvPicPr>
            <a:picLocks noChangeAspect="1"/>
          </p:cNvPicPr>
          <p:nvPr/>
        </p:nvPicPr>
        <p:blipFill>
          <a:blip r:embed="rId3"/>
          <a:stretch>
            <a:fillRect/>
          </a:stretch>
        </p:blipFill>
        <p:spPr>
          <a:xfrm>
            <a:off x="177800" y="0"/>
            <a:ext cx="1769137" cy="2362200"/>
          </a:xfrm>
          <a:prstGeom prst="rect">
            <a:avLst/>
          </a:prstGeom>
        </p:spPr>
      </p:pic>
      <p:pic>
        <p:nvPicPr>
          <p:cNvPr id="4" name="Picture 3">
            <a:extLst>
              <a:ext uri="{FF2B5EF4-FFF2-40B4-BE49-F238E27FC236}">
                <a16:creationId xmlns:a16="http://schemas.microsoft.com/office/drawing/2014/main" id="{AF1875E0-FFC1-B548-7D15-442FAF61B160}"/>
              </a:ext>
            </a:extLst>
          </p:cNvPr>
          <p:cNvPicPr>
            <a:picLocks noChangeAspect="1"/>
          </p:cNvPicPr>
          <p:nvPr/>
        </p:nvPicPr>
        <p:blipFill>
          <a:blip r:embed="rId4"/>
          <a:stretch>
            <a:fillRect/>
          </a:stretch>
        </p:blipFill>
        <p:spPr>
          <a:xfrm>
            <a:off x="6058291" y="114300"/>
            <a:ext cx="4902200" cy="1713880"/>
          </a:xfrm>
          <a:prstGeom prst="rect">
            <a:avLst/>
          </a:prstGeom>
        </p:spPr>
      </p:pic>
    </p:spTree>
    <p:extLst>
      <p:ext uri="{BB962C8B-B14F-4D97-AF65-F5344CB8AC3E}">
        <p14:creationId xmlns:p14="http://schemas.microsoft.com/office/powerpoint/2010/main" val="811093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046723-45DB-0B2F-10E1-A4D6CB659384}"/>
              </a:ext>
            </a:extLst>
          </p:cNvPr>
          <p:cNvPicPr>
            <a:picLocks noChangeAspect="1"/>
          </p:cNvPicPr>
          <p:nvPr/>
        </p:nvPicPr>
        <p:blipFill>
          <a:blip r:embed="rId2"/>
          <a:stretch>
            <a:fillRect/>
          </a:stretch>
        </p:blipFill>
        <p:spPr>
          <a:xfrm>
            <a:off x="941546" y="891140"/>
            <a:ext cx="10308907" cy="5075719"/>
          </a:xfrm>
          <a:prstGeom prst="rect">
            <a:avLst/>
          </a:prstGeom>
        </p:spPr>
      </p:pic>
    </p:spTree>
    <p:extLst>
      <p:ext uri="{BB962C8B-B14F-4D97-AF65-F5344CB8AC3E}">
        <p14:creationId xmlns:p14="http://schemas.microsoft.com/office/powerpoint/2010/main" val="2128387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AF13AC-0033-8995-FFAE-2ED14AEC88AC}"/>
              </a:ext>
            </a:extLst>
          </p:cNvPr>
          <p:cNvPicPr>
            <a:picLocks noChangeAspect="1"/>
          </p:cNvPicPr>
          <p:nvPr/>
        </p:nvPicPr>
        <p:blipFill>
          <a:blip r:embed="rId2"/>
          <a:stretch>
            <a:fillRect/>
          </a:stretch>
        </p:blipFill>
        <p:spPr>
          <a:xfrm>
            <a:off x="146525" y="3637088"/>
            <a:ext cx="11898950" cy="1112712"/>
          </a:xfrm>
          <a:prstGeom prst="rect">
            <a:avLst/>
          </a:prstGeom>
        </p:spPr>
      </p:pic>
      <p:pic>
        <p:nvPicPr>
          <p:cNvPr id="3" name="Picture 2">
            <a:extLst>
              <a:ext uri="{FF2B5EF4-FFF2-40B4-BE49-F238E27FC236}">
                <a16:creationId xmlns:a16="http://schemas.microsoft.com/office/drawing/2014/main" id="{C31FF73A-0940-E53D-496C-AFBEC0763E48}"/>
              </a:ext>
            </a:extLst>
          </p:cNvPr>
          <p:cNvPicPr>
            <a:picLocks noChangeAspect="1"/>
          </p:cNvPicPr>
          <p:nvPr/>
        </p:nvPicPr>
        <p:blipFill>
          <a:blip r:embed="rId3"/>
          <a:stretch>
            <a:fillRect/>
          </a:stretch>
        </p:blipFill>
        <p:spPr>
          <a:xfrm>
            <a:off x="279400" y="1905000"/>
            <a:ext cx="11671300" cy="1167747"/>
          </a:xfrm>
          <a:prstGeom prst="rect">
            <a:avLst/>
          </a:prstGeom>
        </p:spPr>
      </p:pic>
    </p:spTree>
    <p:extLst>
      <p:ext uri="{BB962C8B-B14F-4D97-AF65-F5344CB8AC3E}">
        <p14:creationId xmlns:p14="http://schemas.microsoft.com/office/powerpoint/2010/main" val="2418672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645C18-4776-4C91-765B-B415956FC372}"/>
              </a:ext>
            </a:extLst>
          </p:cNvPr>
          <p:cNvPicPr>
            <a:picLocks noChangeAspect="1"/>
          </p:cNvPicPr>
          <p:nvPr/>
        </p:nvPicPr>
        <p:blipFill>
          <a:blip r:embed="rId2"/>
          <a:stretch>
            <a:fillRect/>
          </a:stretch>
        </p:blipFill>
        <p:spPr>
          <a:xfrm>
            <a:off x="4373274" y="419100"/>
            <a:ext cx="3445452" cy="6019800"/>
          </a:xfrm>
          <a:prstGeom prst="rect">
            <a:avLst/>
          </a:prstGeom>
        </p:spPr>
      </p:pic>
    </p:spTree>
    <p:extLst>
      <p:ext uri="{BB962C8B-B14F-4D97-AF65-F5344CB8AC3E}">
        <p14:creationId xmlns:p14="http://schemas.microsoft.com/office/powerpoint/2010/main" val="4273577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5B99CE-FFF8-F39E-C020-238B3FE66395}"/>
              </a:ext>
            </a:extLst>
          </p:cNvPr>
          <p:cNvPicPr>
            <a:picLocks noChangeAspect="1"/>
          </p:cNvPicPr>
          <p:nvPr/>
        </p:nvPicPr>
        <p:blipFill>
          <a:blip r:embed="rId2"/>
          <a:stretch>
            <a:fillRect/>
          </a:stretch>
        </p:blipFill>
        <p:spPr>
          <a:xfrm>
            <a:off x="2565400" y="1835861"/>
            <a:ext cx="7772400" cy="4100678"/>
          </a:xfrm>
          <a:prstGeom prst="rect">
            <a:avLst/>
          </a:prstGeom>
        </p:spPr>
      </p:pic>
      <p:pic>
        <p:nvPicPr>
          <p:cNvPr id="3" name="Picture 2">
            <a:extLst>
              <a:ext uri="{FF2B5EF4-FFF2-40B4-BE49-F238E27FC236}">
                <a16:creationId xmlns:a16="http://schemas.microsoft.com/office/drawing/2014/main" id="{0843FE64-7FB8-A7A1-1083-C142E12906EC}"/>
              </a:ext>
            </a:extLst>
          </p:cNvPr>
          <p:cNvPicPr>
            <a:picLocks noChangeAspect="1"/>
          </p:cNvPicPr>
          <p:nvPr/>
        </p:nvPicPr>
        <p:blipFill>
          <a:blip r:embed="rId3"/>
          <a:stretch>
            <a:fillRect/>
          </a:stretch>
        </p:blipFill>
        <p:spPr>
          <a:xfrm>
            <a:off x="298450" y="445211"/>
            <a:ext cx="2111728" cy="2781300"/>
          </a:xfrm>
          <a:prstGeom prst="rect">
            <a:avLst/>
          </a:prstGeom>
        </p:spPr>
      </p:pic>
      <p:pic>
        <p:nvPicPr>
          <p:cNvPr id="4" name="Picture 3">
            <a:extLst>
              <a:ext uri="{FF2B5EF4-FFF2-40B4-BE49-F238E27FC236}">
                <a16:creationId xmlns:a16="http://schemas.microsoft.com/office/drawing/2014/main" id="{D4959020-9913-C3EE-A2C0-7287438F325C}"/>
              </a:ext>
            </a:extLst>
          </p:cNvPr>
          <p:cNvPicPr>
            <a:picLocks noChangeAspect="1"/>
          </p:cNvPicPr>
          <p:nvPr/>
        </p:nvPicPr>
        <p:blipFill>
          <a:blip r:embed="rId4"/>
          <a:stretch>
            <a:fillRect/>
          </a:stretch>
        </p:blipFill>
        <p:spPr>
          <a:xfrm>
            <a:off x="5467698" y="278809"/>
            <a:ext cx="5835301" cy="1168992"/>
          </a:xfrm>
          <a:prstGeom prst="rect">
            <a:avLst/>
          </a:prstGeom>
        </p:spPr>
      </p:pic>
    </p:spTree>
    <p:extLst>
      <p:ext uri="{BB962C8B-B14F-4D97-AF65-F5344CB8AC3E}">
        <p14:creationId xmlns:p14="http://schemas.microsoft.com/office/powerpoint/2010/main" val="3919283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00D223-ECEC-D661-E16A-D1A43ABABD5E}"/>
              </a:ext>
            </a:extLst>
          </p:cNvPr>
          <p:cNvPicPr>
            <a:picLocks noChangeAspect="1"/>
          </p:cNvPicPr>
          <p:nvPr/>
        </p:nvPicPr>
        <p:blipFill>
          <a:blip r:embed="rId2"/>
          <a:stretch>
            <a:fillRect/>
          </a:stretch>
        </p:blipFill>
        <p:spPr>
          <a:xfrm>
            <a:off x="3155914" y="406400"/>
            <a:ext cx="6324066" cy="6045200"/>
          </a:xfrm>
          <a:prstGeom prst="rect">
            <a:avLst/>
          </a:prstGeom>
        </p:spPr>
      </p:pic>
    </p:spTree>
    <p:extLst>
      <p:ext uri="{BB962C8B-B14F-4D97-AF65-F5344CB8AC3E}">
        <p14:creationId xmlns:p14="http://schemas.microsoft.com/office/powerpoint/2010/main" val="2447920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91F70F-DE69-F133-F830-1677E171AAFA}"/>
              </a:ext>
            </a:extLst>
          </p:cNvPr>
          <p:cNvPicPr>
            <a:picLocks noChangeAspect="1"/>
          </p:cNvPicPr>
          <p:nvPr/>
        </p:nvPicPr>
        <p:blipFill>
          <a:blip r:embed="rId2"/>
          <a:stretch>
            <a:fillRect/>
          </a:stretch>
        </p:blipFill>
        <p:spPr>
          <a:xfrm>
            <a:off x="2247900" y="282478"/>
            <a:ext cx="7772400" cy="3270443"/>
          </a:xfrm>
          <a:prstGeom prst="rect">
            <a:avLst/>
          </a:prstGeom>
        </p:spPr>
      </p:pic>
      <p:pic>
        <p:nvPicPr>
          <p:cNvPr id="3" name="Picture 2">
            <a:extLst>
              <a:ext uri="{FF2B5EF4-FFF2-40B4-BE49-F238E27FC236}">
                <a16:creationId xmlns:a16="http://schemas.microsoft.com/office/drawing/2014/main" id="{E6BB92D2-72A4-681B-988D-29CD6FAE804C}"/>
              </a:ext>
            </a:extLst>
          </p:cNvPr>
          <p:cNvPicPr>
            <a:picLocks noChangeAspect="1"/>
          </p:cNvPicPr>
          <p:nvPr/>
        </p:nvPicPr>
        <p:blipFill>
          <a:blip r:embed="rId3"/>
          <a:stretch>
            <a:fillRect/>
          </a:stretch>
        </p:blipFill>
        <p:spPr>
          <a:xfrm>
            <a:off x="2247900" y="3683138"/>
            <a:ext cx="7772400" cy="1447524"/>
          </a:xfrm>
          <a:prstGeom prst="rect">
            <a:avLst/>
          </a:prstGeom>
        </p:spPr>
      </p:pic>
      <p:pic>
        <p:nvPicPr>
          <p:cNvPr id="4" name="Picture 3">
            <a:extLst>
              <a:ext uri="{FF2B5EF4-FFF2-40B4-BE49-F238E27FC236}">
                <a16:creationId xmlns:a16="http://schemas.microsoft.com/office/drawing/2014/main" id="{ABD2210E-511B-4386-5861-5426A42A8F8A}"/>
              </a:ext>
            </a:extLst>
          </p:cNvPr>
          <p:cNvPicPr>
            <a:picLocks noChangeAspect="1"/>
          </p:cNvPicPr>
          <p:nvPr/>
        </p:nvPicPr>
        <p:blipFill>
          <a:blip r:embed="rId4"/>
          <a:stretch>
            <a:fillRect/>
          </a:stretch>
        </p:blipFill>
        <p:spPr>
          <a:xfrm>
            <a:off x="2247900" y="5260879"/>
            <a:ext cx="7772400" cy="1347001"/>
          </a:xfrm>
          <a:prstGeom prst="rect">
            <a:avLst/>
          </a:prstGeom>
        </p:spPr>
      </p:pic>
    </p:spTree>
    <p:extLst>
      <p:ext uri="{BB962C8B-B14F-4D97-AF65-F5344CB8AC3E}">
        <p14:creationId xmlns:p14="http://schemas.microsoft.com/office/powerpoint/2010/main" val="868241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05FC6-214C-6FDA-5B3B-A46613EA665B}"/>
              </a:ext>
            </a:extLst>
          </p:cNvPr>
          <p:cNvPicPr>
            <a:picLocks noChangeAspect="1"/>
          </p:cNvPicPr>
          <p:nvPr/>
        </p:nvPicPr>
        <p:blipFill>
          <a:blip r:embed="rId2"/>
          <a:stretch>
            <a:fillRect/>
          </a:stretch>
        </p:blipFill>
        <p:spPr>
          <a:xfrm>
            <a:off x="219175" y="1266983"/>
            <a:ext cx="11753649" cy="3965417"/>
          </a:xfrm>
          <a:prstGeom prst="rect">
            <a:avLst/>
          </a:prstGeom>
        </p:spPr>
      </p:pic>
    </p:spTree>
    <p:extLst>
      <p:ext uri="{BB962C8B-B14F-4D97-AF65-F5344CB8AC3E}">
        <p14:creationId xmlns:p14="http://schemas.microsoft.com/office/powerpoint/2010/main" val="2333364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F6F73-8A66-0580-85A9-C2025A624300}"/>
              </a:ext>
            </a:extLst>
          </p:cNvPr>
          <p:cNvPicPr>
            <a:picLocks noChangeAspect="1"/>
          </p:cNvPicPr>
          <p:nvPr/>
        </p:nvPicPr>
        <p:blipFill>
          <a:blip r:embed="rId2"/>
          <a:stretch>
            <a:fillRect/>
          </a:stretch>
        </p:blipFill>
        <p:spPr>
          <a:xfrm>
            <a:off x="480628" y="1020930"/>
            <a:ext cx="11230743" cy="4816140"/>
          </a:xfrm>
          <a:prstGeom prst="rect">
            <a:avLst/>
          </a:prstGeom>
        </p:spPr>
      </p:pic>
    </p:spTree>
    <p:extLst>
      <p:ext uri="{BB962C8B-B14F-4D97-AF65-F5344CB8AC3E}">
        <p14:creationId xmlns:p14="http://schemas.microsoft.com/office/powerpoint/2010/main" val="1074295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2566E7-1A82-6CE2-C430-F4BA48E19B40}"/>
              </a:ext>
            </a:extLst>
          </p:cNvPr>
          <p:cNvPicPr>
            <a:picLocks noChangeAspect="1"/>
          </p:cNvPicPr>
          <p:nvPr/>
        </p:nvPicPr>
        <p:blipFill>
          <a:blip r:embed="rId2"/>
          <a:stretch>
            <a:fillRect/>
          </a:stretch>
        </p:blipFill>
        <p:spPr>
          <a:xfrm>
            <a:off x="904935" y="554284"/>
            <a:ext cx="10690165" cy="5567116"/>
          </a:xfrm>
          <a:prstGeom prst="rect">
            <a:avLst/>
          </a:prstGeom>
        </p:spPr>
      </p:pic>
    </p:spTree>
    <p:extLst>
      <p:ext uri="{BB962C8B-B14F-4D97-AF65-F5344CB8AC3E}">
        <p14:creationId xmlns:p14="http://schemas.microsoft.com/office/powerpoint/2010/main" val="2298930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3A102-0BDF-78FE-5F9D-DEFCBEF3D1B7}"/>
              </a:ext>
            </a:extLst>
          </p:cNvPr>
          <p:cNvPicPr>
            <a:picLocks noChangeAspect="1"/>
          </p:cNvPicPr>
          <p:nvPr/>
        </p:nvPicPr>
        <p:blipFill>
          <a:blip r:embed="rId2"/>
          <a:stretch>
            <a:fillRect/>
          </a:stretch>
        </p:blipFill>
        <p:spPr>
          <a:xfrm>
            <a:off x="906567" y="222815"/>
            <a:ext cx="10378866" cy="4831785"/>
          </a:xfrm>
          <a:prstGeom prst="rect">
            <a:avLst/>
          </a:prstGeom>
        </p:spPr>
      </p:pic>
      <p:pic>
        <p:nvPicPr>
          <p:cNvPr id="3" name="Picture 2">
            <a:extLst>
              <a:ext uri="{FF2B5EF4-FFF2-40B4-BE49-F238E27FC236}">
                <a16:creationId xmlns:a16="http://schemas.microsoft.com/office/drawing/2014/main" id="{CDE24DFD-CA8E-0B0C-107B-23D9419FCA2D}"/>
              </a:ext>
            </a:extLst>
          </p:cNvPr>
          <p:cNvPicPr>
            <a:picLocks noChangeAspect="1"/>
          </p:cNvPicPr>
          <p:nvPr/>
        </p:nvPicPr>
        <p:blipFill>
          <a:blip r:embed="rId3"/>
          <a:stretch>
            <a:fillRect/>
          </a:stretch>
        </p:blipFill>
        <p:spPr>
          <a:xfrm>
            <a:off x="965199" y="5238150"/>
            <a:ext cx="10218805" cy="819750"/>
          </a:xfrm>
          <a:prstGeom prst="rect">
            <a:avLst/>
          </a:prstGeom>
        </p:spPr>
      </p:pic>
    </p:spTree>
    <p:extLst>
      <p:ext uri="{BB962C8B-B14F-4D97-AF65-F5344CB8AC3E}">
        <p14:creationId xmlns:p14="http://schemas.microsoft.com/office/powerpoint/2010/main" val="1864868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433B64-CA3F-F7C6-8E60-126F443DDFAE}"/>
              </a:ext>
            </a:extLst>
          </p:cNvPr>
          <p:cNvPicPr>
            <a:picLocks noChangeAspect="1"/>
          </p:cNvPicPr>
          <p:nvPr/>
        </p:nvPicPr>
        <p:blipFill>
          <a:blip r:embed="rId2"/>
          <a:stretch>
            <a:fillRect/>
          </a:stretch>
        </p:blipFill>
        <p:spPr>
          <a:xfrm>
            <a:off x="179738" y="1130300"/>
            <a:ext cx="11780365" cy="1631983"/>
          </a:xfrm>
          <a:prstGeom prst="rect">
            <a:avLst/>
          </a:prstGeom>
        </p:spPr>
      </p:pic>
      <p:pic>
        <p:nvPicPr>
          <p:cNvPr id="3" name="Picture 2">
            <a:extLst>
              <a:ext uri="{FF2B5EF4-FFF2-40B4-BE49-F238E27FC236}">
                <a16:creationId xmlns:a16="http://schemas.microsoft.com/office/drawing/2014/main" id="{83E415C5-0512-3E34-28A9-5785FF2C789F}"/>
              </a:ext>
            </a:extLst>
          </p:cNvPr>
          <p:cNvPicPr>
            <a:picLocks noChangeAspect="1"/>
          </p:cNvPicPr>
          <p:nvPr/>
        </p:nvPicPr>
        <p:blipFill>
          <a:blip r:embed="rId3"/>
          <a:stretch>
            <a:fillRect/>
          </a:stretch>
        </p:blipFill>
        <p:spPr>
          <a:xfrm>
            <a:off x="179739" y="2597183"/>
            <a:ext cx="11832521" cy="3460717"/>
          </a:xfrm>
          <a:prstGeom prst="rect">
            <a:avLst/>
          </a:prstGeom>
        </p:spPr>
      </p:pic>
    </p:spTree>
    <p:extLst>
      <p:ext uri="{BB962C8B-B14F-4D97-AF65-F5344CB8AC3E}">
        <p14:creationId xmlns:p14="http://schemas.microsoft.com/office/powerpoint/2010/main" val="2187205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3E4FE2-D57E-5140-DB1A-5F36D228E518}"/>
              </a:ext>
            </a:extLst>
          </p:cNvPr>
          <p:cNvPicPr>
            <a:picLocks noChangeAspect="1"/>
          </p:cNvPicPr>
          <p:nvPr/>
        </p:nvPicPr>
        <p:blipFill>
          <a:blip r:embed="rId2"/>
          <a:stretch>
            <a:fillRect/>
          </a:stretch>
        </p:blipFill>
        <p:spPr>
          <a:xfrm>
            <a:off x="781050" y="326735"/>
            <a:ext cx="10629900" cy="5880240"/>
          </a:xfrm>
          <a:prstGeom prst="rect">
            <a:avLst/>
          </a:prstGeom>
        </p:spPr>
      </p:pic>
    </p:spTree>
    <p:extLst>
      <p:ext uri="{BB962C8B-B14F-4D97-AF65-F5344CB8AC3E}">
        <p14:creationId xmlns:p14="http://schemas.microsoft.com/office/powerpoint/2010/main" val="3438229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06ED61-1060-83F5-8321-561D1B28CD85}"/>
              </a:ext>
            </a:extLst>
          </p:cNvPr>
          <p:cNvPicPr>
            <a:picLocks noChangeAspect="1"/>
          </p:cNvPicPr>
          <p:nvPr/>
        </p:nvPicPr>
        <p:blipFill>
          <a:blip r:embed="rId2"/>
          <a:stretch>
            <a:fillRect/>
          </a:stretch>
        </p:blipFill>
        <p:spPr>
          <a:xfrm>
            <a:off x="2209800" y="990392"/>
            <a:ext cx="7772400" cy="4877216"/>
          </a:xfrm>
          <a:prstGeom prst="rect">
            <a:avLst/>
          </a:prstGeom>
        </p:spPr>
      </p:pic>
    </p:spTree>
    <p:extLst>
      <p:ext uri="{BB962C8B-B14F-4D97-AF65-F5344CB8AC3E}">
        <p14:creationId xmlns:p14="http://schemas.microsoft.com/office/powerpoint/2010/main" val="485299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DC7221-23FF-850C-4C1B-37976F76AB80}"/>
              </a:ext>
            </a:extLst>
          </p:cNvPr>
          <p:cNvPicPr>
            <a:picLocks noChangeAspect="1"/>
          </p:cNvPicPr>
          <p:nvPr/>
        </p:nvPicPr>
        <p:blipFill>
          <a:blip r:embed="rId2"/>
          <a:stretch>
            <a:fillRect/>
          </a:stretch>
        </p:blipFill>
        <p:spPr>
          <a:xfrm>
            <a:off x="486534" y="1668188"/>
            <a:ext cx="10816466" cy="3310211"/>
          </a:xfrm>
          <a:prstGeom prst="rect">
            <a:avLst/>
          </a:prstGeom>
        </p:spPr>
      </p:pic>
      <p:pic>
        <p:nvPicPr>
          <p:cNvPr id="4" name="Picture 3">
            <a:extLst>
              <a:ext uri="{FF2B5EF4-FFF2-40B4-BE49-F238E27FC236}">
                <a16:creationId xmlns:a16="http://schemas.microsoft.com/office/drawing/2014/main" id="{C317A5FA-EA6E-8519-6462-C2D33DAEADD5}"/>
              </a:ext>
            </a:extLst>
          </p:cNvPr>
          <p:cNvPicPr>
            <a:picLocks noChangeAspect="1"/>
          </p:cNvPicPr>
          <p:nvPr/>
        </p:nvPicPr>
        <p:blipFill>
          <a:blip r:embed="rId3"/>
          <a:stretch>
            <a:fillRect/>
          </a:stretch>
        </p:blipFill>
        <p:spPr>
          <a:xfrm>
            <a:off x="4013200" y="902216"/>
            <a:ext cx="7289800" cy="825500"/>
          </a:xfrm>
          <a:prstGeom prst="rect">
            <a:avLst/>
          </a:prstGeom>
        </p:spPr>
      </p:pic>
    </p:spTree>
    <p:extLst>
      <p:ext uri="{BB962C8B-B14F-4D97-AF65-F5344CB8AC3E}">
        <p14:creationId xmlns:p14="http://schemas.microsoft.com/office/powerpoint/2010/main" val="2814947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E26D6A-EF0A-A272-0510-B6C449B262BD}"/>
              </a:ext>
            </a:extLst>
          </p:cNvPr>
          <p:cNvPicPr>
            <a:picLocks noChangeAspect="1"/>
          </p:cNvPicPr>
          <p:nvPr/>
        </p:nvPicPr>
        <p:blipFill>
          <a:blip r:embed="rId2"/>
          <a:stretch>
            <a:fillRect/>
          </a:stretch>
        </p:blipFill>
        <p:spPr>
          <a:xfrm>
            <a:off x="876300" y="137293"/>
            <a:ext cx="10439400" cy="6249635"/>
          </a:xfrm>
          <a:prstGeom prst="rect">
            <a:avLst/>
          </a:prstGeom>
        </p:spPr>
      </p:pic>
    </p:spTree>
    <p:extLst>
      <p:ext uri="{BB962C8B-B14F-4D97-AF65-F5344CB8AC3E}">
        <p14:creationId xmlns:p14="http://schemas.microsoft.com/office/powerpoint/2010/main" val="4137837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7CACA8-5BA5-27EA-E4BA-94C6FAE8D639}"/>
              </a:ext>
            </a:extLst>
          </p:cNvPr>
          <p:cNvPicPr>
            <a:picLocks noChangeAspect="1"/>
          </p:cNvPicPr>
          <p:nvPr/>
        </p:nvPicPr>
        <p:blipFill>
          <a:blip r:embed="rId2"/>
          <a:stretch>
            <a:fillRect/>
          </a:stretch>
        </p:blipFill>
        <p:spPr>
          <a:xfrm>
            <a:off x="567986" y="2329592"/>
            <a:ext cx="11056028" cy="1429608"/>
          </a:xfrm>
          <a:prstGeom prst="rect">
            <a:avLst/>
          </a:prstGeom>
        </p:spPr>
      </p:pic>
    </p:spTree>
    <p:extLst>
      <p:ext uri="{BB962C8B-B14F-4D97-AF65-F5344CB8AC3E}">
        <p14:creationId xmlns:p14="http://schemas.microsoft.com/office/powerpoint/2010/main" val="2451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1EB6EF-C409-7E2F-832A-21463A0FC36F}"/>
              </a:ext>
            </a:extLst>
          </p:cNvPr>
          <p:cNvPicPr>
            <a:picLocks noChangeAspect="1"/>
          </p:cNvPicPr>
          <p:nvPr/>
        </p:nvPicPr>
        <p:blipFill>
          <a:blip r:embed="rId2"/>
          <a:stretch>
            <a:fillRect/>
          </a:stretch>
        </p:blipFill>
        <p:spPr>
          <a:xfrm>
            <a:off x="702578" y="785570"/>
            <a:ext cx="11044922" cy="4408729"/>
          </a:xfrm>
          <a:prstGeom prst="rect">
            <a:avLst/>
          </a:prstGeom>
        </p:spPr>
      </p:pic>
      <p:pic>
        <p:nvPicPr>
          <p:cNvPr id="3" name="Picture 2">
            <a:extLst>
              <a:ext uri="{FF2B5EF4-FFF2-40B4-BE49-F238E27FC236}">
                <a16:creationId xmlns:a16="http://schemas.microsoft.com/office/drawing/2014/main" id="{4BEC958E-522D-E21D-3695-6CE7E1C18D0E}"/>
              </a:ext>
            </a:extLst>
          </p:cNvPr>
          <p:cNvPicPr>
            <a:picLocks noChangeAspect="1"/>
          </p:cNvPicPr>
          <p:nvPr/>
        </p:nvPicPr>
        <p:blipFill>
          <a:blip r:embed="rId3"/>
          <a:stretch>
            <a:fillRect/>
          </a:stretch>
        </p:blipFill>
        <p:spPr>
          <a:xfrm>
            <a:off x="3975100" y="208590"/>
            <a:ext cx="7772400" cy="700419"/>
          </a:xfrm>
          <a:prstGeom prst="rect">
            <a:avLst/>
          </a:prstGeom>
        </p:spPr>
      </p:pic>
    </p:spTree>
    <p:extLst>
      <p:ext uri="{BB962C8B-B14F-4D97-AF65-F5344CB8AC3E}">
        <p14:creationId xmlns:p14="http://schemas.microsoft.com/office/powerpoint/2010/main" val="3293305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6F1A3B-F191-73B0-D2B3-28738CF10A92}"/>
              </a:ext>
            </a:extLst>
          </p:cNvPr>
          <p:cNvPicPr>
            <a:picLocks noChangeAspect="1"/>
          </p:cNvPicPr>
          <p:nvPr/>
        </p:nvPicPr>
        <p:blipFill>
          <a:blip r:embed="rId2"/>
          <a:stretch>
            <a:fillRect/>
          </a:stretch>
        </p:blipFill>
        <p:spPr>
          <a:xfrm>
            <a:off x="218250" y="1046996"/>
            <a:ext cx="11755499" cy="4439404"/>
          </a:xfrm>
          <a:prstGeom prst="rect">
            <a:avLst/>
          </a:prstGeom>
        </p:spPr>
      </p:pic>
    </p:spTree>
    <p:extLst>
      <p:ext uri="{BB962C8B-B14F-4D97-AF65-F5344CB8AC3E}">
        <p14:creationId xmlns:p14="http://schemas.microsoft.com/office/powerpoint/2010/main" val="2690950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CC964-1B3B-4470-1615-732F6049410B}"/>
              </a:ext>
            </a:extLst>
          </p:cNvPr>
          <p:cNvPicPr>
            <a:picLocks noChangeAspect="1"/>
          </p:cNvPicPr>
          <p:nvPr/>
        </p:nvPicPr>
        <p:blipFill>
          <a:blip r:embed="rId2"/>
          <a:stretch>
            <a:fillRect/>
          </a:stretch>
        </p:blipFill>
        <p:spPr>
          <a:xfrm>
            <a:off x="841776" y="1009650"/>
            <a:ext cx="4869495" cy="4838700"/>
          </a:xfrm>
          <a:prstGeom prst="rect">
            <a:avLst/>
          </a:prstGeom>
        </p:spPr>
      </p:pic>
      <p:pic>
        <p:nvPicPr>
          <p:cNvPr id="4" name="Picture 3">
            <a:extLst>
              <a:ext uri="{FF2B5EF4-FFF2-40B4-BE49-F238E27FC236}">
                <a16:creationId xmlns:a16="http://schemas.microsoft.com/office/drawing/2014/main" id="{A7E67D32-3CA1-BE65-1B79-05A7C845798B}"/>
              </a:ext>
            </a:extLst>
          </p:cNvPr>
          <p:cNvPicPr>
            <a:picLocks noChangeAspect="1"/>
          </p:cNvPicPr>
          <p:nvPr/>
        </p:nvPicPr>
        <p:blipFill>
          <a:blip r:embed="rId3"/>
          <a:stretch>
            <a:fillRect/>
          </a:stretch>
        </p:blipFill>
        <p:spPr>
          <a:xfrm>
            <a:off x="5920517" y="1720106"/>
            <a:ext cx="5429707" cy="3216651"/>
          </a:xfrm>
          <a:prstGeom prst="rect">
            <a:avLst/>
          </a:prstGeom>
        </p:spPr>
      </p:pic>
    </p:spTree>
    <p:extLst>
      <p:ext uri="{BB962C8B-B14F-4D97-AF65-F5344CB8AC3E}">
        <p14:creationId xmlns:p14="http://schemas.microsoft.com/office/powerpoint/2010/main" val="3376471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E47C2E-8749-2DFF-D326-563C0CDD286B}"/>
              </a:ext>
            </a:extLst>
          </p:cNvPr>
          <p:cNvPicPr>
            <a:picLocks noChangeAspect="1"/>
          </p:cNvPicPr>
          <p:nvPr/>
        </p:nvPicPr>
        <p:blipFill>
          <a:blip r:embed="rId2"/>
          <a:stretch>
            <a:fillRect/>
          </a:stretch>
        </p:blipFill>
        <p:spPr>
          <a:xfrm>
            <a:off x="715417" y="831725"/>
            <a:ext cx="10574883" cy="4959475"/>
          </a:xfrm>
          <a:prstGeom prst="rect">
            <a:avLst/>
          </a:prstGeom>
        </p:spPr>
      </p:pic>
    </p:spTree>
    <p:extLst>
      <p:ext uri="{BB962C8B-B14F-4D97-AF65-F5344CB8AC3E}">
        <p14:creationId xmlns:p14="http://schemas.microsoft.com/office/powerpoint/2010/main" val="989896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ACE0-39A3-FACE-1DFD-F83A9DE8EBDE}"/>
              </a:ext>
            </a:extLst>
          </p:cNvPr>
          <p:cNvSpPr>
            <a:spLocks noGrp="1"/>
          </p:cNvSpPr>
          <p:nvPr>
            <p:ph type="title"/>
          </p:nvPr>
        </p:nvSpPr>
        <p:spPr>
          <a:xfrm>
            <a:off x="838200" y="2560637"/>
            <a:ext cx="10515600" cy="1325563"/>
          </a:xfrm>
        </p:spPr>
        <p:txBody>
          <a:bodyPr>
            <a:noAutofit/>
          </a:bodyPr>
          <a:lstStyle/>
          <a:p>
            <a:pPr algn="just"/>
            <a:r>
              <a:rPr lang="en-US" sz="2800" dirty="0">
                <a:solidFill>
                  <a:srgbClr val="FFC000"/>
                </a:solidFill>
                <a:latin typeface="Arial" panose="020B0604020202020204" pitchFamily="34" charset="0"/>
                <a:cs typeface="Arial" panose="020B0604020202020204" pitchFamily="34" charset="0"/>
              </a:rPr>
              <a:t>The consumption of diallyl sulfide compounds, commonly found in foods like garlic and onions, is associated with unpleasant body odor and </a:t>
            </a:r>
            <a:r>
              <a:rPr lang="en-US" sz="2800" dirty="0" err="1">
                <a:solidFill>
                  <a:srgbClr val="FFC000"/>
                </a:solidFill>
                <a:latin typeface="Arial" panose="020B0604020202020204" pitchFamily="34" charset="0"/>
                <a:cs typeface="Arial" panose="020B0604020202020204" pitchFamily="34" charset="0"/>
              </a:rPr>
              <a:t>breath.The</a:t>
            </a:r>
            <a:r>
              <a:rPr lang="en-US" sz="2800" dirty="0">
                <a:solidFill>
                  <a:srgbClr val="FFC000"/>
                </a:solidFill>
                <a:latin typeface="Arial" panose="020B0604020202020204" pitchFamily="34" charset="0"/>
                <a:cs typeface="Arial" panose="020B0604020202020204" pitchFamily="34" charset="0"/>
              </a:rPr>
              <a:t> strong, pungent odors associated with these compounds are due to the presence of volatile sulfur compounds (VSCs). Diallyl sulfide compounds, like diallyl disulfide (DADS) and allyl methyl sulfide (AMS), are the primary culprits behind "garlic breath" and body odor after consumption of Allium family plants. These compounds have their own distinct strong, unpleasant smell, which is different from the pure rotten-egg smell of allyl methyl sulfide (AMS) is particularly "mischievous" because it is metabolized slowly and can linger in the body for a long time, seeping into sweat and breath.</a:t>
            </a:r>
          </a:p>
        </p:txBody>
      </p:sp>
    </p:spTree>
    <p:extLst>
      <p:ext uri="{BB962C8B-B14F-4D97-AF65-F5344CB8AC3E}">
        <p14:creationId xmlns:p14="http://schemas.microsoft.com/office/powerpoint/2010/main" val="700881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DAC6E-17FD-E0C9-4C59-B8FB49884586}"/>
              </a:ext>
            </a:extLst>
          </p:cNvPr>
          <p:cNvPicPr>
            <a:picLocks noChangeAspect="1"/>
          </p:cNvPicPr>
          <p:nvPr/>
        </p:nvPicPr>
        <p:blipFill>
          <a:blip r:embed="rId2"/>
          <a:stretch>
            <a:fillRect/>
          </a:stretch>
        </p:blipFill>
        <p:spPr>
          <a:xfrm>
            <a:off x="3543300" y="577850"/>
            <a:ext cx="5805934" cy="5702300"/>
          </a:xfrm>
          <a:prstGeom prst="rect">
            <a:avLst/>
          </a:prstGeom>
        </p:spPr>
      </p:pic>
    </p:spTree>
    <p:extLst>
      <p:ext uri="{BB962C8B-B14F-4D97-AF65-F5344CB8AC3E}">
        <p14:creationId xmlns:p14="http://schemas.microsoft.com/office/powerpoint/2010/main" val="2537911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6983F-AB3E-B869-927C-503E7CE9F205}"/>
              </a:ext>
            </a:extLst>
          </p:cNvPr>
          <p:cNvPicPr>
            <a:picLocks noChangeAspect="1"/>
          </p:cNvPicPr>
          <p:nvPr/>
        </p:nvPicPr>
        <p:blipFill>
          <a:blip r:embed="rId2"/>
          <a:stretch>
            <a:fillRect/>
          </a:stretch>
        </p:blipFill>
        <p:spPr>
          <a:xfrm>
            <a:off x="1430364" y="752270"/>
            <a:ext cx="9331271" cy="3438730"/>
          </a:xfrm>
          <a:prstGeom prst="rect">
            <a:avLst/>
          </a:prstGeom>
        </p:spPr>
      </p:pic>
      <p:pic>
        <p:nvPicPr>
          <p:cNvPr id="3" name="Picture 2">
            <a:extLst>
              <a:ext uri="{FF2B5EF4-FFF2-40B4-BE49-F238E27FC236}">
                <a16:creationId xmlns:a16="http://schemas.microsoft.com/office/drawing/2014/main" id="{BE79A078-EA9E-ACFF-A5F0-DF0C4BA34523}"/>
              </a:ext>
            </a:extLst>
          </p:cNvPr>
          <p:cNvPicPr>
            <a:picLocks noChangeAspect="1"/>
          </p:cNvPicPr>
          <p:nvPr/>
        </p:nvPicPr>
        <p:blipFill>
          <a:blip r:embed="rId3"/>
          <a:stretch>
            <a:fillRect/>
          </a:stretch>
        </p:blipFill>
        <p:spPr>
          <a:xfrm>
            <a:off x="1430363" y="4326983"/>
            <a:ext cx="9337313" cy="1778747"/>
          </a:xfrm>
          <a:prstGeom prst="rect">
            <a:avLst/>
          </a:prstGeom>
        </p:spPr>
      </p:pic>
    </p:spTree>
    <p:extLst>
      <p:ext uri="{BB962C8B-B14F-4D97-AF65-F5344CB8AC3E}">
        <p14:creationId xmlns:p14="http://schemas.microsoft.com/office/powerpoint/2010/main" val="2726254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0D92-1972-85D2-C2DD-8ED48F932A1C}"/>
              </a:ext>
            </a:extLst>
          </p:cNvPr>
          <p:cNvSpPr>
            <a:spLocks noGrp="1"/>
          </p:cNvSpPr>
          <p:nvPr>
            <p:ph type="title"/>
          </p:nvPr>
        </p:nvSpPr>
        <p:spPr>
          <a:xfrm>
            <a:off x="254000" y="1762125"/>
            <a:ext cx="10515600" cy="1325563"/>
          </a:xfrm>
        </p:spPr>
        <p:txBody>
          <a:bodyPr>
            <a:noAutofit/>
          </a:bodyPr>
          <a:lstStyle/>
          <a:p>
            <a:r>
              <a:rPr lang="en-US" sz="3200" dirty="0">
                <a:solidFill>
                  <a:srgbClr val="FFC000"/>
                </a:solidFill>
                <a:latin typeface="Arial" panose="020B0604020202020204" pitchFamily="34" charset="0"/>
                <a:cs typeface="Arial" panose="020B0604020202020204" pitchFamily="34" charset="0"/>
              </a:rPr>
              <a:t>There is substantial evidence for </a:t>
            </a:r>
            <a:r>
              <a:rPr lang="en-US" sz="3200" dirty="0">
                <a:solidFill>
                  <a:schemeClr val="bg1"/>
                </a:solidFill>
                <a:latin typeface="Arial" panose="020B0604020202020204" pitchFamily="34" charset="0"/>
                <a:cs typeface="Arial" panose="020B0604020202020204" pitchFamily="34" charset="0"/>
              </a:rPr>
              <a:t>Chagas disease in dogs in Texas</a:t>
            </a:r>
            <a:r>
              <a:rPr lang="en-US" sz="3200" dirty="0">
                <a:solidFill>
                  <a:srgbClr val="FFC000"/>
                </a:solidFill>
                <a:latin typeface="Arial" panose="020B0604020202020204" pitchFamily="34" charset="0"/>
                <a:cs typeface="Arial" panose="020B0604020202020204" pitchFamily="34" charset="0"/>
              </a:rPr>
              <a:t>, with studies showing significant prevalence rates (around </a:t>
            </a:r>
            <a:r>
              <a:rPr lang="en-US" sz="3200" dirty="0">
                <a:solidFill>
                  <a:schemeClr val="bg1"/>
                </a:solidFill>
                <a:latin typeface="Arial" panose="020B0604020202020204" pitchFamily="34" charset="0"/>
                <a:cs typeface="Arial" panose="020B0604020202020204" pitchFamily="34" charset="0"/>
              </a:rPr>
              <a:t>9-20% in shelter dogs, higher in kennels</a:t>
            </a:r>
            <a:r>
              <a:rPr lang="en-US" sz="3200" dirty="0">
                <a:solidFill>
                  <a:srgbClr val="FFC000"/>
                </a:solidFill>
                <a:latin typeface="Arial" panose="020B0604020202020204" pitchFamily="34" charset="0"/>
                <a:cs typeface="Arial" panose="020B0604020202020204" pitchFamily="34" charset="0"/>
              </a:rPr>
              <a:t>) and documented cases across the state, making dogs a major domestic reservoir for the parasite (</a:t>
            </a:r>
            <a:r>
              <a:rPr lang="en-US" sz="3200" i="1" dirty="0">
                <a:solidFill>
                  <a:schemeClr val="bg1"/>
                </a:solidFill>
                <a:latin typeface="Arial" panose="020B0604020202020204" pitchFamily="34" charset="0"/>
                <a:cs typeface="Arial" panose="020B0604020202020204" pitchFamily="34" charset="0"/>
              </a:rPr>
              <a:t>Trypanosoma cruzi</a:t>
            </a:r>
            <a:r>
              <a:rPr lang="en-US" sz="3200" dirty="0">
                <a:solidFill>
                  <a:srgbClr val="FFC000"/>
                </a:solidFill>
                <a:latin typeface="Arial" panose="020B0604020202020204" pitchFamily="34" charset="0"/>
                <a:cs typeface="Arial" panose="020B0604020202020204" pitchFamily="34" charset="0"/>
              </a:rPr>
              <a:t>) transmitted by kissing bugs. Texas was even the only state where it was a reportable disease for a time, highlighting its endemic nature and concern for both animal and public health. </a:t>
            </a:r>
          </a:p>
        </p:txBody>
      </p:sp>
      <p:pic>
        <p:nvPicPr>
          <p:cNvPr id="3" name="Picture 2">
            <a:extLst>
              <a:ext uri="{FF2B5EF4-FFF2-40B4-BE49-F238E27FC236}">
                <a16:creationId xmlns:a16="http://schemas.microsoft.com/office/drawing/2014/main" id="{4A2EB6F3-F874-12B4-D425-D79744D0E577}"/>
              </a:ext>
            </a:extLst>
          </p:cNvPr>
          <p:cNvPicPr>
            <a:picLocks noChangeAspect="1"/>
          </p:cNvPicPr>
          <p:nvPr/>
        </p:nvPicPr>
        <p:blipFill>
          <a:blip r:embed="rId2"/>
          <a:stretch>
            <a:fillRect/>
          </a:stretch>
        </p:blipFill>
        <p:spPr>
          <a:xfrm>
            <a:off x="5640387" y="4152900"/>
            <a:ext cx="2717007" cy="2270932"/>
          </a:xfrm>
          <a:prstGeom prst="rect">
            <a:avLst/>
          </a:prstGeom>
        </p:spPr>
      </p:pic>
    </p:spTree>
    <p:extLst>
      <p:ext uri="{BB962C8B-B14F-4D97-AF65-F5344CB8AC3E}">
        <p14:creationId xmlns:p14="http://schemas.microsoft.com/office/powerpoint/2010/main" val="1872782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8E5EB-B150-C591-3CD1-DD1FDE47CAC0}"/>
              </a:ext>
            </a:extLst>
          </p:cNvPr>
          <p:cNvPicPr>
            <a:picLocks noChangeAspect="1"/>
          </p:cNvPicPr>
          <p:nvPr/>
        </p:nvPicPr>
        <p:blipFill>
          <a:blip r:embed="rId2"/>
          <a:stretch>
            <a:fillRect/>
          </a:stretch>
        </p:blipFill>
        <p:spPr>
          <a:xfrm>
            <a:off x="2209800" y="1638474"/>
            <a:ext cx="7772400" cy="2768251"/>
          </a:xfrm>
          <a:prstGeom prst="rect">
            <a:avLst/>
          </a:prstGeom>
        </p:spPr>
      </p:pic>
    </p:spTree>
    <p:extLst>
      <p:ext uri="{BB962C8B-B14F-4D97-AF65-F5344CB8AC3E}">
        <p14:creationId xmlns:p14="http://schemas.microsoft.com/office/powerpoint/2010/main" val="1797332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B73785BC-DC62-B345-B0CD-2DA79998AE3A}"/>
              </a:ext>
            </a:extLst>
          </p:cNvPr>
          <p:cNvGrpSpPr/>
          <p:nvPr/>
        </p:nvGrpSpPr>
        <p:grpSpPr>
          <a:xfrm>
            <a:off x="175169" y="3678950"/>
            <a:ext cx="4788747" cy="2838085"/>
            <a:chOff x="324679" y="3682424"/>
            <a:chExt cx="3591560" cy="2838085"/>
          </a:xfrm>
        </p:grpSpPr>
        <p:pic>
          <p:nvPicPr>
            <p:cNvPr id="64" name="Picture 63">
              <a:extLst>
                <a:ext uri="{FF2B5EF4-FFF2-40B4-BE49-F238E27FC236}">
                  <a16:creationId xmlns:a16="http://schemas.microsoft.com/office/drawing/2014/main" id="{201274C3-B42A-1247-BCF2-B0E36E4614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0" y="3682424"/>
              <a:ext cx="2260600" cy="1952336"/>
            </a:xfrm>
            <a:prstGeom prst="rect">
              <a:avLst/>
            </a:prstGeom>
          </p:spPr>
        </p:pic>
        <p:sp>
          <p:nvSpPr>
            <p:cNvPr id="65" name="TextBox 64">
              <a:extLst>
                <a:ext uri="{FF2B5EF4-FFF2-40B4-BE49-F238E27FC236}">
                  <a16:creationId xmlns:a16="http://schemas.microsoft.com/office/drawing/2014/main" id="{32980F76-941C-734D-A95F-F54B57DB3363}"/>
                </a:ext>
              </a:extLst>
            </p:cNvPr>
            <p:cNvSpPr txBox="1"/>
            <p:nvPr/>
          </p:nvSpPr>
          <p:spPr>
            <a:xfrm>
              <a:off x="324679" y="5689512"/>
              <a:ext cx="3591560" cy="830997"/>
            </a:xfrm>
            <a:prstGeom prst="rect">
              <a:avLst/>
            </a:prstGeom>
            <a:noFill/>
          </p:spPr>
          <p:txBody>
            <a:bodyPr wrap="none" rtlCol="0">
              <a:spAutoFit/>
            </a:bodyPr>
            <a:lstStyle/>
            <a:p>
              <a:r>
                <a:rPr lang="en-US" sz="4800" b="1" u="sng" dirty="0">
                  <a:solidFill>
                    <a:srgbClr val="67874E"/>
                  </a:solidFill>
                  <a:latin typeface="Calibri"/>
                </a:rPr>
                <a:t>Infectious Disease</a:t>
              </a:r>
            </a:p>
          </p:txBody>
        </p:sp>
      </p:grpSp>
      <p:grpSp>
        <p:nvGrpSpPr>
          <p:cNvPr id="66" name="Group 65">
            <a:extLst>
              <a:ext uri="{FF2B5EF4-FFF2-40B4-BE49-F238E27FC236}">
                <a16:creationId xmlns:a16="http://schemas.microsoft.com/office/drawing/2014/main" id="{0172C72F-1B4E-9B49-B423-14589A68D0E1}"/>
              </a:ext>
            </a:extLst>
          </p:cNvPr>
          <p:cNvGrpSpPr/>
          <p:nvPr/>
        </p:nvGrpSpPr>
        <p:grpSpPr>
          <a:xfrm>
            <a:off x="1737391" y="341565"/>
            <a:ext cx="8647926" cy="3327400"/>
            <a:chOff x="1751034" y="304800"/>
            <a:chExt cx="8647925" cy="3327401"/>
          </a:xfrm>
        </p:grpSpPr>
        <p:sp>
          <p:nvSpPr>
            <p:cNvPr id="67" name="TextBox 66">
              <a:extLst>
                <a:ext uri="{FF2B5EF4-FFF2-40B4-BE49-F238E27FC236}">
                  <a16:creationId xmlns:a16="http://schemas.microsoft.com/office/drawing/2014/main" id="{AE80761C-080D-6A43-B42B-DCB82D007031}"/>
                </a:ext>
              </a:extLst>
            </p:cNvPr>
            <p:cNvSpPr txBox="1"/>
            <p:nvPr/>
          </p:nvSpPr>
          <p:spPr>
            <a:xfrm>
              <a:off x="3300820" y="1472328"/>
              <a:ext cx="1063170" cy="615551"/>
            </a:xfrm>
            <a:prstGeom prst="rect">
              <a:avLst/>
            </a:prstGeom>
            <a:noFill/>
          </p:spPr>
          <p:txBody>
            <a:bodyPr wrap="none" lIns="121917" tIns="60959" rIns="121917" bIns="60959" rtlCol="0">
              <a:spAutoFit/>
            </a:bodyPr>
            <a:lstStyle/>
            <a:p>
              <a:r>
                <a:rPr lang="en-US" sz="3200" b="1" dirty="0">
                  <a:solidFill>
                    <a:srgbClr val="8FAADC"/>
                  </a:solidFill>
                  <a:latin typeface="Calibri"/>
                </a:rPr>
                <a:t>Liver</a:t>
              </a:r>
            </a:p>
          </p:txBody>
        </p:sp>
        <p:sp>
          <p:nvSpPr>
            <p:cNvPr id="68" name="TextBox 67">
              <a:extLst>
                <a:ext uri="{FF2B5EF4-FFF2-40B4-BE49-F238E27FC236}">
                  <a16:creationId xmlns:a16="http://schemas.microsoft.com/office/drawing/2014/main" id="{60CE3C4F-46D8-8D40-8468-BFAB549E932A}"/>
                </a:ext>
              </a:extLst>
            </p:cNvPr>
            <p:cNvSpPr txBox="1"/>
            <p:nvPr/>
          </p:nvSpPr>
          <p:spPr>
            <a:xfrm>
              <a:off x="4064000" y="1086250"/>
              <a:ext cx="1203208" cy="615551"/>
            </a:xfrm>
            <a:prstGeom prst="rect">
              <a:avLst/>
            </a:prstGeom>
            <a:noFill/>
          </p:spPr>
          <p:txBody>
            <a:bodyPr wrap="none" lIns="121917" tIns="60959" rIns="121917" bIns="60959" rtlCol="0">
              <a:spAutoFit/>
            </a:bodyPr>
            <a:lstStyle/>
            <a:p>
              <a:r>
                <a:rPr lang="en-US" sz="3200" b="1" dirty="0">
                  <a:solidFill>
                    <a:srgbClr val="8FAADC"/>
                  </a:solidFill>
                  <a:latin typeface="Calibri"/>
                </a:rPr>
                <a:t>Heart</a:t>
              </a:r>
            </a:p>
          </p:txBody>
        </p:sp>
        <p:sp>
          <p:nvSpPr>
            <p:cNvPr id="69" name="TextBox 68">
              <a:extLst>
                <a:ext uri="{FF2B5EF4-FFF2-40B4-BE49-F238E27FC236}">
                  <a16:creationId xmlns:a16="http://schemas.microsoft.com/office/drawing/2014/main" id="{078F8805-EDBF-C447-8A84-959158DA848B}"/>
                </a:ext>
              </a:extLst>
            </p:cNvPr>
            <p:cNvSpPr txBox="1"/>
            <p:nvPr/>
          </p:nvSpPr>
          <p:spPr>
            <a:xfrm>
              <a:off x="6145621" y="1086250"/>
              <a:ext cx="4253338" cy="615551"/>
            </a:xfrm>
            <a:prstGeom prst="rect">
              <a:avLst/>
            </a:prstGeom>
            <a:noFill/>
          </p:spPr>
          <p:txBody>
            <a:bodyPr wrap="none" lIns="121917" tIns="60959" rIns="121917" bIns="60959" rtlCol="0">
              <a:spAutoFit/>
            </a:bodyPr>
            <a:lstStyle/>
            <a:p>
              <a:r>
                <a:rPr lang="en-US" sz="3200" b="1" dirty="0">
                  <a:solidFill>
                    <a:srgbClr val="8FAADC"/>
                  </a:solidFill>
                  <a:latin typeface="Calibri"/>
                </a:rPr>
                <a:t>Pancreatic </a:t>
              </a:r>
              <a:r>
                <a:rPr lang="en-US" sz="3200" b="1" dirty="0">
                  <a:solidFill>
                    <a:srgbClr val="8FAADC"/>
                  </a:solidFill>
                  <a:latin typeface="Symbol" charset="2"/>
                  <a:cs typeface="Symbol" charset="2"/>
                </a:rPr>
                <a:t>a</a:t>
              </a:r>
              <a:r>
                <a:rPr lang="en-US" sz="3200" b="1" dirty="0">
                  <a:solidFill>
                    <a:srgbClr val="8FAADC"/>
                  </a:solidFill>
                  <a:latin typeface="Calibri"/>
                </a:rPr>
                <a:t> and </a:t>
              </a:r>
              <a:r>
                <a:rPr lang="en-US" sz="3200" b="1" dirty="0">
                  <a:solidFill>
                    <a:srgbClr val="8FAADC"/>
                  </a:solidFill>
                  <a:latin typeface="Symbol" charset="2"/>
                  <a:cs typeface="Symbol" charset="2"/>
                </a:rPr>
                <a:t>b</a:t>
              </a:r>
              <a:r>
                <a:rPr lang="en-US" sz="3200" b="1" dirty="0">
                  <a:solidFill>
                    <a:srgbClr val="8FAADC"/>
                  </a:solidFill>
                  <a:latin typeface="Calibri"/>
                </a:rPr>
                <a:t> cells</a:t>
              </a:r>
            </a:p>
          </p:txBody>
        </p:sp>
        <p:sp>
          <p:nvSpPr>
            <p:cNvPr id="70" name="TextBox 69">
              <a:extLst>
                <a:ext uri="{FF2B5EF4-FFF2-40B4-BE49-F238E27FC236}">
                  <a16:creationId xmlns:a16="http://schemas.microsoft.com/office/drawing/2014/main" id="{217D3296-980A-AB4C-87DE-C1B9B3541E64}"/>
                </a:ext>
              </a:extLst>
            </p:cNvPr>
            <p:cNvSpPr txBox="1"/>
            <p:nvPr/>
          </p:nvSpPr>
          <p:spPr>
            <a:xfrm>
              <a:off x="2430406" y="2244490"/>
              <a:ext cx="1671092" cy="615551"/>
            </a:xfrm>
            <a:prstGeom prst="rect">
              <a:avLst/>
            </a:prstGeom>
            <a:noFill/>
          </p:spPr>
          <p:txBody>
            <a:bodyPr wrap="none" lIns="121917" tIns="60959" rIns="121917" bIns="60959" rtlCol="0">
              <a:spAutoFit/>
            </a:bodyPr>
            <a:lstStyle/>
            <a:p>
              <a:pPr algn="r"/>
              <a:r>
                <a:rPr lang="en-US" sz="3200" b="1" dirty="0">
                  <a:solidFill>
                    <a:srgbClr val="8FAADC"/>
                  </a:solidFill>
                  <a:latin typeface="Calibri"/>
                </a:rPr>
                <a:t>Vascular</a:t>
              </a:r>
            </a:p>
          </p:txBody>
        </p:sp>
        <p:sp>
          <p:nvSpPr>
            <p:cNvPr id="71" name="TextBox 70">
              <a:extLst>
                <a:ext uri="{FF2B5EF4-FFF2-40B4-BE49-F238E27FC236}">
                  <a16:creationId xmlns:a16="http://schemas.microsoft.com/office/drawing/2014/main" id="{016BB7BF-8795-B042-8830-D59FC8430A65}"/>
                </a:ext>
              </a:extLst>
            </p:cNvPr>
            <p:cNvSpPr txBox="1"/>
            <p:nvPr/>
          </p:nvSpPr>
          <p:spPr>
            <a:xfrm>
              <a:off x="2386423" y="1858408"/>
              <a:ext cx="1467703" cy="615551"/>
            </a:xfrm>
            <a:prstGeom prst="rect">
              <a:avLst/>
            </a:prstGeom>
            <a:noFill/>
          </p:spPr>
          <p:txBody>
            <a:bodyPr wrap="none" lIns="121917" tIns="60959" rIns="121917" bIns="60959" rtlCol="0">
              <a:spAutoFit/>
            </a:bodyPr>
            <a:lstStyle/>
            <a:p>
              <a:r>
                <a:rPr lang="en-US" sz="3200" b="1" dirty="0">
                  <a:solidFill>
                    <a:srgbClr val="8FAADC"/>
                  </a:solidFill>
                  <a:latin typeface="Calibri"/>
                </a:rPr>
                <a:t>Muscle</a:t>
              </a:r>
            </a:p>
          </p:txBody>
        </p:sp>
        <p:sp>
          <p:nvSpPr>
            <p:cNvPr id="72" name="TextBox 71">
              <a:extLst>
                <a:ext uri="{FF2B5EF4-FFF2-40B4-BE49-F238E27FC236}">
                  <a16:creationId xmlns:a16="http://schemas.microsoft.com/office/drawing/2014/main" id="{651557F3-4B8C-E146-A5B8-65B5111C1ABF}"/>
                </a:ext>
              </a:extLst>
            </p:cNvPr>
            <p:cNvSpPr txBox="1"/>
            <p:nvPr/>
          </p:nvSpPr>
          <p:spPr>
            <a:xfrm>
              <a:off x="2589620" y="3016650"/>
              <a:ext cx="1136459" cy="615551"/>
            </a:xfrm>
            <a:prstGeom prst="rect">
              <a:avLst/>
            </a:prstGeom>
            <a:noFill/>
          </p:spPr>
          <p:txBody>
            <a:bodyPr wrap="none" lIns="121917" tIns="60959" rIns="121917" bIns="60959" rtlCol="0">
              <a:spAutoFit/>
            </a:bodyPr>
            <a:lstStyle/>
            <a:p>
              <a:r>
                <a:rPr lang="en-US" sz="3200" b="1" dirty="0">
                  <a:solidFill>
                    <a:srgbClr val="8FAADC"/>
                  </a:solidFill>
                  <a:latin typeface="Calibri"/>
                </a:rPr>
                <a:t>Brain</a:t>
              </a:r>
            </a:p>
          </p:txBody>
        </p:sp>
        <p:sp>
          <p:nvSpPr>
            <p:cNvPr id="73" name="TextBox 72">
              <a:extLst>
                <a:ext uri="{FF2B5EF4-FFF2-40B4-BE49-F238E27FC236}">
                  <a16:creationId xmlns:a16="http://schemas.microsoft.com/office/drawing/2014/main" id="{3A21C80D-D422-EB41-8549-A4E2A2FFBC88}"/>
                </a:ext>
              </a:extLst>
            </p:cNvPr>
            <p:cNvSpPr txBox="1"/>
            <p:nvPr/>
          </p:nvSpPr>
          <p:spPr>
            <a:xfrm>
              <a:off x="4215217" y="304800"/>
              <a:ext cx="3630090" cy="938716"/>
            </a:xfrm>
            <a:prstGeom prst="rect">
              <a:avLst/>
            </a:prstGeom>
            <a:noFill/>
          </p:spPr>
          <p:txBody>
            <a:bodyPr wrap="none" lIns="121917" tIns="60959" rIns="121917" bIns="60959" rtlCol="0">
              <a:spAutoFit/>
            </a:bodyPr>
            <a:lstStyle/>
            <a:p>
              <a:r>
                <a:rPr lang="en-US" sz="5300" b="1" u="sng" dirty="0">
                  <a:solidFill>
                    <a:srgbClr val="8FAADC"/>
                  </a:solidFill>
                  <a:latin typeface="Calibri"/>
                </a:rPr>
                <a:t>Metabolism</a:t>
              </a:r>
            </a:p>
          </p:txBody>
        </p:sp>
        <p:sp>
          <p:nvSpPr>
            <p:cNvPr id="74" name="TextBox 73">
              <a:extLst>
                <a:ext uri="{FF2B5EF4-FFF2-40B4-BE49-F238E27FC236}">
                  <a16:creationId xmlns:a16="http://schemas.microsoft.com/office/drawing/2014/main" id="{3F364DC3-530D-EB45-B30C-7DC1035488D5}"/>
                </a:ext>
              </a:extLst>
            </p:cNvPr>
            <p:cNvSpPr txBox="1"/>
            <p:nvPr/>
          </p:nvSpPr>
          <p:spPr>
            <a:xfrm>
              <a:off x="7669620" y="1472328"/>
              <a:ext cx="1407815" cy="615551"/>
            </a:xfrm>
            <a:prstGeom prst="rect">
              <a:avLst/>
            </a:prstGeom>
            <a:noFill/>
          </p:spPr>
          <p:txBody>
            <a:bodyPr wrap="none" lIns="121917" tIns="60959" rIns="121917" bIns="60959" rtlCol="0">
              <a:spAutoFit/>
            </a:bodyPr>
            <a:lstStyle/>
            <a:p>
              <a:r>
                <a:rPr lang="en-US" sz="3200" b="1" dirty="0">
                  <a:solidFill>
                    <a:srgbClr val="8FAADC"/>
                  </a:solidFill>
                  <a:latin typeface="Calibri"/>
                </a:rPr>
                <a:t>Kidney</a:t>
              </a:r>
            </a:p>
          </p:txBody>
        </p:sp>
        <p:sp>
          <p:nvSpPr>
            <p:cNvPr id="75" name="TextBox 74">
              <a:extLst>
                <a:ext uri="{FF2B5EF4-FFF2-40B4-BE49-F238E27FC236}">
                  <a16:creationId xmlns:a16="http://schemas.microsoft.com/office/drawing/2014/main" id="{43475551-ADAF-B349-8D54-96175C1755F1}"/>
                </a:ext>
              </a:extLst>
            </p:cNvPr>
            <p:cNvSpPr txBox="1"/>
            <p:nvPr/>
          </p:nvSpPr>
          <p:spPr>
            <a:xfrm>
              <a:off x="1751034" y="2630569"/>
              <a:ext cx="2431108" cy="615551"/>
            </a:xfrm>
            <a:prstGeom prst="rect">
              <a:avLst/>
            </a:prstGeom>
            <a:noFill/>
          </p:spPr>
          <p:txBody>
            <a:bodyPr wrap="none" lIns="121917" tIns="60959" rIns="121917" bIns="60959" rtlCol="0">
              <a:spAutoFit/>
            </a:bodyPr>
            <a:lstStyle/>
            <a:p>
              <a:pPr algn="r"/>
              <a:r>
                <a:rPr lang="en-US" sz="3200" b="1" dirty="0">
                  <a:solidFill>
                    <a:srgbClr val="8FAADC"/>
                  </a:solidFill>
                  <a:latin typeface="Calibri"/>
                </a:rPr>
                <a:t>Endothelium</a:t>
              </a:r>
            </a:p>
          </p:txBody>
        </p:sp>
      </p:grpSp>
      <p:pic>
        <p:nvPicPr>
          <p:cNvPr id="27" name="Picture 26" descr="Unknown-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265" y="1106827"/>
            <a:ext cx="4393945" cy="4511040"/>
          </a:xfrm>
          <a:prstGeom prst="rect">
            <a:avLst/>
          </a:prstGeom>
        </p:spPr>
      </p:pic>
      <p:grpSp>
        <p:nvGrpSpPr>
          <p:cNvPr id="2" name="Group 1">
            <a:extLst>
              <a:ext uri="{FF2B5EF4-FFF2-40B4-BE49-F238E27FC236}">
                <a16:creationId xmlns:a16="http://schemas.microsoft.com/office/drawing/2014/main" id="{C83984FF-8F36-8F46-B1ED-D738C7B460BB}"/>
              </a:ext>
            </a:extLst>
          </p:cNvPr>
          <p:cNvGrpSpPr/>
          <p:nvPr/>
        </p:nvGrpSpPr>
        <p:grpSpPr>
          <a:xfrm>
            <a:off x="1747680" y="322436"/>
            <a:ext cx="8647926" cy="3327400"/>
            <a:chOff x="1751034" y="304800"/>
            <a:chExt cx="8647925" cy="3327401"/>
          </a:xfrm>
        </p:grpSpPr>
        <p:sp>
          <p:nvSpPr>
            <p:cNvPr id="5" name="TextBox 4"/>
            <p:cNvSpPr txBox="1"/>
            <p:nvPr/>
          </p:nvSpPr>
          <p:spPr>
            <a:xfrm>
              <a:off x="3300820" y="1472328"/>
              <a:ext cx="1063170" cy="615551"/>
            </a:xfrm>
            <a:prstGeom prst="rect">
              <a:avLst/>
            </a:prstGeom>
            <a:noFill/>
          </p:spPr>
          <p:txBody>
            <a:bodyPr wrap="none" lIns="121917" tIns="60959" rIns="121917" bIns="60959" rtlCol="0">
              <a:spAutoFit/>
            </a:bodyPr>
            <a:lstStyle/>
            <a:p>
              <a:r>
                <a:rPr lang="en-US" sz="3200" b="1" dirty="0">
                  <a:solidFill>
                    <a:srgbClr val="8FAADC"/>
                  </a:solidFill>
                  <a:latin typeface="Calibri"/>
                </a:rPr>
                <a:t>Liver</a:t>
              </a:r>
            </a:p>
          </p:txBody>
        </p:sp>
        <p:sp>
          <p:nvSpPr>
            <p:cNvPr id="15" name="TextBox 14"/>
            <p:cNvSpPr txBox="1"/>
            <p:nvPr/>
          </p:nvSpPr>
          <p:spPr>
            <a:xfrm>
              <a:off x="4064000" y="1086250"/>
              <a:ext cx="1203208" cy="615551"/>
            </a:xfrm>
            <a:prstGeom prst="rect">
              <a:avLst/>
            </a:prstGeom>
            <a:noFill/>
          </p:spPr>
          <p:txBody>
            <a:bodyPr wrap="none" lIns="121917" tIns="60959" rIns="121917" bIns="60959" rtlCol="0">
              <a:spAutoFit/>
            </a:bodyPr>
            <a:lstStyle/>
            <a:p>
              <a:r>
                <a:rPr lang="en-US" sz="3200" b="1" dirty="0">
                  <a:solidFill>
                    <a:srgbClr val="8FAADC"/>
                  </a:solidFill>
                  <a:latin typeface="Calibri"/>
                </a:rPr>
                <a:t>Heart</a:t>
              </a:r>
            </a:p>
          </p:txBody>
        </p:sp>
        <p:sp>
          <p:nvSpPr>
            <p:cNvPr id="16" name="TextBox 15"/>
            <p:cNvSpPr txBox="1"/>
            <p:nvPr/>
          </p:nvSpPr>
          <p:spPr>
            <a:xfrm>
              <a:off x="6145621" y="1086250"/>
              <a:ext cx="4253338" cy="615551"/>
            </a:xfrm>
            <a:prstGeom prst="rect">
              <a:avLst/>
            </a:prstGeom>
            <a:noFill/>
          </p:spPr>
          <p:txBody>
            <a:bodyPr wrap="none" lIns="121917" tIns="60959" rIns="121917" bIns="60959" rtlCol="0">
              <a:spAutoFit/>
            </a:bodyPr>
            <a:lstStyle/>
            <a:p>
              <a:r>
                <a:rPr lang="en-US" sz="3200" b="1" dirty="0">
                  <a:solidFill>
                    <a:srgbClr val="8FAADC"/>
                  </a:solidFill>
                  <a:latin typeface="Calibri"/>
                </a:rPr>
                <a:t>Pancreatic </a:t>
              </a:r>
              <a:r>
                <a:rPr lang="en-US" sz="3200" b="1" dirty="0">
                  <a:solidFill>
                    <a:srgbClr val="8FAADC"/>
                  </a:solidFill>
                  <a:latin typeface="Symbol" charset="2"/>
                  <a:cs typeface="Symbol" charset="2"/>
                </a:rPr>
                <a:t>a</a:t>
              </a:r>
              <a:r>
                <a:rPr lang="en-US" sz="3200" b="1" dirty="0">
                  <a:solidFill>
                    <a:srgbClr val="8FAADC"/>
                  </a:solidFill>
                  <a:latin typeface="Calibri"/>
                </a:rPr>
                <a:t> and </a:t>
              </a:r>
              <a:r>
                <a:rPr lang="en-US" sz="3200" b="1" dirty="0">
                  <a:solidFill>
                    <a:srgbClr val="8FAADC"/>
                  </a:solidFill>
                  <a:latin typeface="Symbol" charset="2"/>
                  <a:cs typeface="Symbol" charset="2"/>
                </a:rPr>
                <a:t>b</a:t>
              </a:r>
              <a:r>
                <a:rPr lang="en-US" sz="3200" b="1" dirty="0">
                  <a:solidFill>
                    <a:srgbClr val="8FAADC"/>
                  </a:solidFill>
                  <a:latin typeface="Calibri"/>
                </a:rPr>
                <a:t> cells</a:t>
              </a:r>
            </a:p>
          </p:txBody>
        </p:sp>
        <p:sp>
          <p:nvSpPr>
            <p:cNvPr id="17" name="TextBox 16"/>
            <p:cNvSpPr txBox="1"/>
            <p:nvPr/>
          </p:nvSpPr>
          <p:spPr>
            <a:xfrm>
              <a:off x="2430406" y="2244490"/>
              <a:ext cx="1671092" cy="615551"/>
            </a:xfrm>
            <a:prstGeom prst="rect">
              <a:avLst/>
            </a:prstGeom>
            <a:noFill/>
          </p:spPr>
          <p:txBody>
            <a:bodyPr wrap="none" lIns="121917" tIns="60959" rIns="121917" bIns="60959" rtlCol="0">
              <a:spAutoFit/>
            </a:bodyPr>
            <a:lstStyle/>
            <a:p>
              <a:pPr algn="r"/>
              <a:r>
                <a:rPr lang="en-US" sz="3200" b="1" dirty="0">
                  <a:solidFill>
                    <a:srgbClr val="8FAADC"/>
                  </a:solidFill>
                  <a:latin typeface="Calibri"/>
                </a:rPr>
                <a:t>Vascular</a:t>
              </a:r>
            </a:p>
          </p:txBody>
        </p:sp>
        <p:sp>
          <p:nvSpPr>
            <p:cNvPr id="18" name="TextBox 17"/>
            <p:cNvSpPr txBox="1"/>
            <p:nvPr/>
          </p:nvSpPr>
          <p:spPr>
            <a:xfrm>
              <a:off x="2386423" y="1858408"/>
              <a:ext cx="1467703" cy="615551"/>
            </a:xfrm>
            <a:prstGeom prst="rect">
              <a:avLst/>
            </a:prstGeom>
            <a:noFill/>
          </p:spPr>
          <p:txBody>
            <a:bodyPr wrap="none" lIns="121917" tIns="60959" rIns="121917" bIns="60959" rtlCol="0">
              <a:spAutoFit/>
            </a:bodyPr>
            <a:lstStyle/>
            <a:p>
              <a:r>
                <a:rPr lang="en-US" sz="3200" b="1" dirty="0">
                  <a:solidFill>
                    <a:srgbClr val="8FAADC"/>
                  </a:solidFill>
                  <a:latin typeface="Calibri"/>
                </a:rPr>
                <a:t>Muscle</a:t>
              </a:r>
            </a:p>
          </p:txBody>
        </p:sp>
        <p:sp>
          <p:nvSpPr>
            <p:cNvPr id="19" name="TextBox 18"/>
            <p:cNvSpPr txBox="1"/>
            <p:nvPr/>
          </p:nvSpPr>
          <p:spPr>
            <a:xfrm>
              <a:off x="2589620" y="3016650"/>
              <a:ext cx="1136459" cy="615551"/>
            </a:xfrm>
            <a:prstGeom prst="rect">
              <a:avLst/>
            </a:prstGeom>
            <a:noFill/>
          </p:spPr>
          <p:txBody>
            <a:bodyPr wrap="none" lIns="121917" tIns="60959" rIns="121917" bIns="60959" rtlCol="0">
              <a:spAutoFit/>
            </a:bodyPr>
            <a:lstStyle/>
            <a:p>
              <a:r>
                <a:rPr lang="en-US" sz="3200" b="1" dirty="0">
                  <a:solidFill>
                    <a:srgbClr val="8FAADC"/>
                  </a:solidFill>
                  <a:latin typeface="Calibri"/>
                </a:rPr>
                <a:t>Brain</a:t>
              </a:r>
            </a:p>
          </p:txBody>
        </p:sp>
        <p:sp>
          <p:nvSpPr>
            <p:cNvPr id="30" name="TextBox 29"/>
            <p:cNvSpPr txBox="1"/>
            <p:nvPr/>
          </p:nvSpPr>
          <p:spPr>
            <a:xfrm>
              <a:off x="4215217" y="304800"/>
              <a:ext cx="3630090" cy="938716"/>
            </a:xfrm>
            <a:prstGeom prst="rect">
              <a:avLst/>
            </a:prstGeom>
            <a:noFill/>
          </p:spPr>
          <p:txBody>
            <a:bodyPr wrap="none" lIns="121917" tIns="60959" rIns="121917" bIns="60959" rtlCol="0">
              <a:spAutoFit/>
            </a:bodyPr>
            <a:lstStyle/>
            <a:p>
              <a:r>
                <a:rPr lang="en-US" sz="5300" b="1" u="sng" dirty="0">
                  <a:solidFill>
                    <a:srgbClr val="8FAADC"/>
                  </a:solidFill>
                  <a:latin typeface="Calibri"/>
                </a:rPr>
                <a:t>Metabolism</a:t>
              </a:r>
            </a:p>
          </p:txBody>
        </p:sp>
        <p:sp>
          <p:nvSpPr>
            <p:cNvPr id="31" name="TextBox 30"/>
            <p:cNvSpPr txBox="1"/>
            <p:nvPr/>
          </p:nvSpPr>
          <p:spPr>
            <a:xfrm>
              <a:off x="7669620" y="1472328"/>
              <a:ext cx="1407815" cy="615551"/>
            </a:xfrm>
            <a:prstGeom prst="rect">
              <a:avLst/>
            </a:prstGeom>
            <a:noFill/>
          </p:spPr>
          <p:txBody>
            <a:bodyPr wrap="none" lIns="121917" tIns="60959" rIns="121917" bIns="60959" rtlCol="0">
              <a:spAutoFit/>
            </a:bodyPr>
            <a:lstStyle/>
            <a:p>
              <a:r>
                <a:rPr lang="en-US" sz="3200" b="1" dirty="0">
                  <a:solidFill>
                    <a:srgbClr val="8FAADC"/>
                  </a:solidFill>
                  <a:latin typeface="Calibri"/>
                </a:rPr>
                <a:t>Kidney</a:t>
              </a:r>
            </a:p>
          </p:txBody>
        </p:sp>
        <p:sp>
          <p:nvSpPr>
            <p:cNvPr id="28" name="TextBox 27"/>
            <p:cNvSpPr txBox="1"/>
            <p:nvPr/>
          </p:nvSpPr>
          <p:spPr>
            <a:xfrm>
              <a:off x="1751034" y="2630569"/>
              <a:ext cx="2431108" cy="615551"/>
            </a:xfrm>
            <a:prstGeom prst="rect">
              <a:avLst/>
            </a:prstGeom>
            <a:noFill/>
          </p:spPr>
          <p:txBody>
            <a:bodyPr wrap="none" lIns="121917" tIns="60959" rIns="121917" bIns="60959" rtlCol="0">
              <a:spAutoFit/>
            </a:bodyPr>
            <a:lstStyle/>
            <a:p>
              <a:pPr algn="r"/>
              <a:r>
                <a:rPr lang="en-US" sz="3200" b="1" dirty="0">
                  <a:solidFill>
                    <a:srgbClr val="8FAADC"/>
                  </a:solidFill>
                  <a:latin typeface="Calibri"/>
                </a:rPr>
                <a:t>Endothelium</a:t>
              </a:r>
            </a:p>
          </p:txBody>
        </p:sp>
      </p:grpSp>
      <p:grpSp>
        <p:nvGrpSpPr>
          <p:cNvPr id="32" name="Group 31">
            <a:extLst>
              <a:ext uri="{FF2B5EF4-FFF2-40B4-BE49-F238E27FC236}">
                <a16:creationId xmlns:a16="http://schemas.microsoft.com/office/drawing/2014/main" id="{319F59B4-449B-6B41-977A-65FE3E2D8AA9}"/>
              </a:ext>
            </a:extLst>
          </p:cNvPr>
          <p:cNvGrpSpPr/>
          <p:nvPr/>
        </p:nvGrpSpPr>
        <p:grpSpPr>
          <a:xfrm>
            <a:off x="1747680" y="325945"/>
            <a:ext cx="8647926" cy="3327400"/>
            <a:chOff x="1751034" y="304800"/>
            <a:chExt cx="8647925" cy="3327401"/>
          </a:xfrm>
        </p:grpSpPr>
        <p:sp>
          <p:nvSpPr>
            <p:cNvPr id="33" name="TextBox 32">
              <a:extLst>
                <a:ext uri="{FF2B5EF4-FFF2-40B4-BE49-F238E27FC236}">
                  <a16:creationId xmlns:a16="http://schemas.microsoft.com/office/drawing/2014/main" id="{E239E23C-5143-0445-9544-A189600BDB3E}"/>
                </a:ext>
              </a:extLst>
            </p:cNvPr>
            <p:cNvSpPr txBox="1"/>
            <p:nvPr/>
          </p:nvSpPr>
          <p:spPr>
            <a:xfrm>
              <a:off x="3300820" y="1472328"/>
              <a:ext cx="1063170" cy="615551"/>
            </a:xfrm>
            <a:prstGeom prst="rect">
              <a:avLst/>
            </a:prstGeom>
            <a:noFill/>
          </p:spPr>
          <p:txBody>
            <a:bodyPr wrap="none" lIns="121917" tIns="60959" rIns="121917" bIns="60959" rtlCol="0">
              <a:spAutoFit/>
            </a:bodyPr>
            <a:lstStyle/>
            <a:p>
              <a:r>
                <a:rPr lang="en-US" sz="3200" b="1" dirty="0">
                  <a:solidFill>
                    <a:srgbClr val="7A7E80"/>
                  </a:solidFill>
                  <a:latin typeface="Calibri"/>
                </a:rPr>
                <a:t>Liver</a:t>
              </a:r>
            </a:p>
          </p:txBody>
        </p:sp>
        <p:sp>
          <p:nvSpPr>
            <p:cNvPr id="34" name="TextBox 33">
              <a:extLst>
                <a:ext uri="{FF2B5EF4-FFF2-40B4-BE49-F238E27FC236}">
                  <a16:creationId xmlns:a16="http://schemas.microsoft.com/office/drawing/2014/main" id="{F22B3A94-42DD-C341-B2B6-F9BFA11E1AF1}"/>
                </a:ext>
              </a:extLst>
            </p:cNvPr>
            <p:cNvSpPr txBox="1"/>
            <p:nvPr/>
          </p:nvSpPr>
          <p:spPr>
            <a:xfrm>
              <a:off x="4064000" y="1086250"/>
              <a:ext cx="1203208" cy="615551"/>
            </a:xfrm>
            <a:prstGeom prst="rect">
              <a:avLst/>
            </a:prstGeom>
            <a:noFill/>
          </p:spPr>
          <p:txBody>
            <a:bodyPr wrap="none" lIns="121917" tIns="60959" rIns="121917" bIns="60959" rtlCol="0">
              <a:spAutoFit/>
            </a:bodyPr>
            <a:lstStyle/>
            <a:p>
              <a:r>
                <a:rPr lang="en-US" sz="3200" b="1" dirty="0">
                  <a:solidFill>
                    <a:srgbClr val="7A7E80"/>
                  </a:solidFill>
                  <a:latin typeface="Calibri"/>
                </a:rPr>
                <a:t>Heart</a:t>
              </a:r>
            </a:p>
          </p:txBody>
        </p:sp>
        <p:sp>
          <p:nvSpPr>
            <p:cNvPr id="35" name="TextBox 34">
              <a:extLst>
                <a:ext uri="{FF2B5EF4-FFF2-40B4-BE49-F238E27FC236}">
                  <a16:creationId xmlns:a16="http://schemas.microsoft.com/office/drawing/2014/main" id="{C1EE6334-99D6-F943-8227-BF772C3548C6}"/>
                </a:ext>
              </a:extLst>
            </p:cNvPr>
            <p:cNvSpPr txBox="1"/>
            <p:nvPr/>
          </p:nvSpPr>
          <p:spPr>
            <a:xfrm>
              <a:off x="6145621" y="1086250"/>
              <a:ext cx="4253338" cy="615551"/>
            </a:xfrm>
            <a:prstGeom prst="rect">
              <a:avLst/>
            </a:prstGeom>
            <a:noFill/>
          </p:spPr>
          <p:txBody>
            <a:bodyPr wrap="none" lIns="121917" tIns="60959" rIns="121917" bIns="60959" rtlCol="0">
              <a:spAutoFit/>
            </a:bodyPr>
            <a:lstStyle/>
            <a:p>
              <a:r>
                <a:rPr lang="en-US" sz="3200" b="1" dirty="0">
                  <a:solidFill>
                    <a:srgbClr val="7A7E80"/>
                  </a:solidFill>
                  <a:latin typeface="Calibri"/>
                </a:rPr>
                <a:t>Pancreatic </a:t>
              </a:r>
              <a:r>
                <a:rPr lang="en-US" sz="3200" b="1" dirty="0">
                  <a:solidFill>
                    <a:srgbClr val="7A7E80"/>
                  </a:solidFill>
                  <a:latin typeface="Symbol" charset="2"/>
                  <a:cs typeface="Symbol" charset="2"/>
                </a:rPr>
                <a:t>a</a:t>
              </a:r>
              <a:r>
                <a:rPr lang="en-US" sz="3200" b="1" dirty="0">
                  <a:solidFill>
                    <a:srgbClr val="7A7E80"/>
                  </a:solidFill>
                  <a:latin typeface="Calibri"/>
                </a:rPr>
                <a:t> and </a:t>
              </a:r>
              <a:r>
                <a:rPr lang="en-US" sz="3200" b="1" dirty="0">
                  <a:solidFill>
                    <a:srgbClr val="7A7E80"/>
                  </a:solidFill>
                  <a:latin typeface="Symbol" charset="2"/>
                  <a:cs typeface="Symbol" charset="2"/>
                </a:rPr>
                <a:t>b</a:t>
              </a:r>
              <a:r>
                <a:rPr lang="en-US" sz="3200" b="1" dirty="0">
                  <a:solidFill>
                    <a:srgbClr val="7A7E80"/>
                  </a:solidFill>
                  <a:latin typeface="Calibri"/>
                </a:rPr>
                <a:t> cells</a:t>
              </a:r>
            </a:p>
          </p:txBody>
        </p:sp>
        <p:sp>
          <p:nvSpPr>
            <p:cNvPr id="36" name="TextBox 35">
              <a:extLst>
                <a:ext uri="{FF2B5EF4-FFF2-40B4-BE49-F238E27FC236}">
                  <a16:creationId xmlns:a16="http://schemas.microsoft.com/office/drawing/2014/main" id="{CD1BACCB-C55E-FC44-88EA-93D7E701384C}"/>
                </a:ext>
              </a:extLst>
            </p:cNvPr>
            <p:cNvSpPr txBox="1"/>
            <p:nvPr/>
          </p:nvSpPr>
          <p:spPr>
            <a:xfrm>
              <a:off x="2430406" y="2244490"/>
              <a:ext cx="1671092" cy="615551"/>
            </a:xfrm>
            <a:prstGeom prst="rect">
              <a:avLst/>
            </a:prstGeom>
            <a:noFill/>
          </p:spPr>
          <p:txBody>
            <a:bodyPr wrap="none" lIns="121917" tIns="60959" rIns="121917" bIns="60959" rtlCol="0">
              <a:spAutoFit/>
            </a:bodyPr>
            <a:lstStyle/>
            <a:p>
              <a:pPr algn="r"/>
              <a:r>
                <a:rPr lang="en-US" sz="3200" b="1" dirty="0">
                  <a:solidFill>
                    <a:srgbClr val="7A7E80"/>
                  </a:solidFill>
                  <a:latin typeface="Calibri"/>
                </a:rPr>
                <a:t>Vascular</a:t>
              </a:r>
            </a:p>
          </p:txBody>
        </p:sp>
        <p:sp>
          <p:nvSpPr>
            <p:cNvPr id="37" name="TextBox 36">
              <a:extLst>
                <a:ext uri="{FF2B5EF4-FFF2-40B4-BE49-F238E27FC236}">
                  <a16:creationId xmlns:a16="http://schemas.microsoft.com/office/drawing/2014/main" id="{1FF0505F-E18F-3B41-BC82-0A1C6A7EA346}"/>
                </a:ext>
              </a:extLst>
            </p:cNvPr>
            <p:cNvSpPr txBox="1"/>
            <p:nvPr/>
          </p:nvSpPr>
          <p:spPr>
            <a:xfrm>
              <a:off x="2386423" y="1858408"/>
              <a:ext cx="1467703" cy="615551"/>
            </a:xfrm>
            <a:prstGeom prst="rect">
              <a:avLst/>
            </a:prstGeom>
            <a:noFill/>
          </p:spPr>
          <p:txBody>
            <a:bodyPr wrap="none" lIns="121917" tIns="60959" rIns="121917" bIns="60959" rtlCol="0">
              <a:spAutoFit/>
            </a:bodyPr>
            <a:lstStyle/>
            <a:p>
              <a:r>
                <a:rPr lang="en-US" sz="3200" b="1" dirty="0">
                  <a:solidFill>
                    <a:srgbClr val="7A7E80"/>
                  </a:solidFill>
                  <a:latin typeface="Calibri"/>
                </a:rPr>
                <a:t>Muscle</a:t>
              </a:r>
            </a:p>
          </p:txBody>
        </p:sp>
        <p:sp>
          <p:nvSpPr>
            <p:cNvPr id="38" name="TextBox 37">
              <a:extLst>
                <a:ext uri="{FF2B5EF4-FFF2-40B4-BE49-F238E27FC236}">
                  <a16:creationId xmlns:a16="http://schemas.microsoft.com/office/drawing/2014/main" id="{8D4CD7FC-ADA9-934C-9333-F2E5F667A48D}"/>
                </a:ext>
              </a:extLst>
            </p:cNvPr>
            <p:cNvSpPr txBox="1"/>
            <p:nvPr/>
          </p:nvSpPr>
          <p:spPr>
            <a:xfrm>
              <a:off x="2589620" y="3016650"/>
              <a:ext cx="1136459" cy="615551"/>
            </a:xfrm>
            <a:prstGeom prst="rect">
              <a:avLst/>
            </a:prstGeom>
            <a:noFill/>
          </p:spPr>
          <p:txBody>
            <a:bodyPr wrap="none" lIns="121917" tIns="60959" rIns="121917" bIns="60959" rtlCol="0">
              <a:spAutoFit/>
            </a:bodyPr>
            <a:lstStyle/>
            <a:p>
              <a:r>
                <a:rPr lang="en-US" sz="3200" b="1" dirty="0">
                  <a:solidFill>
                    <a:srgbClr val="7A7E80"/>
                  </a:solidFill>
                  <a:latin typeface="Calibri"/>
                </a:rPr>
                <a:t>Brain</a:t>
              </a:r>
            </a:p>
          </p:txBody>
        </p:sp>
        <p:sp>
          <p:nvSpPr>
            <p:cNvPr id="39" name="TextBox 38">
              <a:extLst>
                <a:ext uri="{FF2B5EF4-FFF2-40B4-BE49-F238E27FC236}">
                  <a16:creationId xmlns:a16="http://schemas.microsoft.com/office/drawing/2014/main" id="{10FEA56B-E931-4C41-AE9D-9BE180C1E029}"/>
                </a:ext>
              </a:extLst>
            </p:cNvPr>
            <p:cNvSpPr txBox="1"/>
            <p:nvPr/>
          </p:nvSpPr>
          <p:spPr>
            <a:xfrm>
              <a:off x="4215217" y="304800"/>
              <a:ext cx="3630090" cy="938716"/>
            </a:xfrm>
            <a:prstGeom prst="rect">
              <a:avLst/>
            </a:prstGeom>
            <a:noFill/>
          </p:spPr>
          <p:txBody>
            <a:bodyPr wrap="none" lIns="121917" tIns="60959" rIns="121917" bIns="60959" rtlCol="0">
              <a:spAutoFit/>
            </a:bodyPr>
            <a:lstStyle/>
            <a:p>
              <a:r>
                <a:rPr lang="en-US" sz="5300" b="1" u="sng" dirty="0">
                  <a:solidFill>
                    <a:srgbClr val="7A7E80"/>
                  </a:solidFill>
                  <a:latin typeface="Calibri"/>
                </a:rPr>
                <a:t>Metabolism</a:t>
              </a:r>
            </a:p>
          </p:txBody>
        </p:sp>
        <p:sp>
          <p:nvSpPr>
            <p:cNvPr id="40" name="TextBox 39">
              <a:extLst>
                <a:ext uri="{FF2B5EF4-FFF2-40B4-BE49-F238E27FC236}">
                  <a16:creationId xmlns:a16="http://schemas.microsoft.com/office/drawing/2014/main" id="{8BC8F1B6-4367-9743-9F3E-BED60BD28673}"/>
                </a:ext>
              </a:extLst>
            </p:cNvPr>
            <p:cNvSpPr txBox="1"/>
            <p:nvPr/>
          </p:nvSpPr>
          <p:spPr>
            <a:xfrm>
              <a:off x="7669620" y="1472328"/>
              <a:ext cx="1407815" cy="615551"/>
            </a:xfrm>
            <a:prstGeom prst="rect">
              <a:avLst/>
            </a:prstGeom>
            <a:noFill/>
          </p:spPr>
          <p:txBody>
            <a:bodyPr wrap="none" lIns="121917" tIns="60959" rIns="121917" bIns="60959" rtlCol="0">
              <a:spAutoFit/>
            </a:bodyPr>
            <a:lstStyle/>
            <a:p>
              <a:r>
                <a:rPr lang="en-US" sz="3200" b="1" dirty="0">
                  <a:solidFill>
                    <a:srgbClr val="7A7E80"/>
                  </a:solidFill>
                  <a:latin typeface="Calibri"/>
                </a:rPr>
                <a:t>Kidney</a:t>
              </a:r>
            </a:p>
          </p:txBody>
        </p:sp>
        <p:sp>
          <p:nvSpPr>
            <p:cNvPr id="41" name="TextBox 40">
              <a:extLst>
                <a:ext uri="{FF2B5EF4-FFF2-40B4-BE49-F238E27FC236}">
                  <a16:creationId xmlns:a16="http://schemas.microsoft.com/office/drawing/2014/main" id="{D807DCA6-0CA7-554F-B312-0C99B01BAAE9}"/>
                </a:ext>
              </a:extLst>
            </p:cNvPr>
            <p:cNvSpPr txBox="1"/>
            <p:nvPr/>
          </p:nvSpPr>
          <p:spPr>
            <a:xfrm>
              <a:off x="1751034" y="2630569"/>
              <a:ext cx="2431108" cy="615551"/>
            </a:xfrm>
            <a:prstGeom prst="rect">
              <a:avLst/>
            </a:prstGeom>
            <a:noFill/>
          </p:spPr>
          <p:txBody>
            <a:bodyPr wrap="none" lIns="121917" tIns="60959" rIns="121917" bIns="60959" rtlCol="0">
              <a:spAutoFit/>
            </a:bodyPr>
            <a:lstStyle/>
            <a:p>
              <a:pPr algn="r"/>
              <a:r>
                <a:rPr lang="en-US" sz="3200" b="1" dirty="0">
                  <a:solidFill>
                    <a:srgbClr val="7A7E80"/>
                  </a:solidFill>
                  <a:latin typeface="Calibri"/>
                </a:rPr>
                <a:t>Endothelium</a:t>
              </a:r>
            </a:p>
          </p:txBody>
        </p:sp>
      </p:grpSp>
      <p:grpSp>
        <p:nvGrpSpPr>
          <p:cNvPr id="55" name="Group 54">
            <a:extLst>
              <a:ext uri="{FF2B5EF4-FFF2-40B4-BE49-F238E27FC236}">
                <a16:creationId xmlns:a16="http://schemas.microsoft.com/office/drawing/2014/main" id="{3390725D-D92C-3D4A-9CB9-A7FCC313CB6B}"/>
              </a:ext>
            </a:extLst>
          </p:cNvPr>
          <p:cNvGrpSpPr/>
          <p:nvPr/>
        </p:nvGrpSpPr>
        <p:grpSpPr>
          <a:xfrm>
            <a:off x="6570602" y="2362202"/>
            <a:ext cx="4723848" cy="4137124"/>
            <a:chOff x="4927949" y="2362200"/>
            <a:chExt cx="3542886" cy="4137124"/>
          </a:xfrm>
        </p:grpSpPr>
        <p:sp>
          <p:nvSpPr>
            <p:cNvPr id="56" name="TextBox 55">
              <a:extLst>
                <a:ext uri="{FF2B5EF4-FFF2-40B4-BE49-F238E27FC236}">
                  <a16:creationId xmlns:a16="http://schemas.microsoft.com/office/drawing/2014/main" id="{04063F00-1DA2-4546-9B4B-A946DCD41134}"/>
                </a:ext>
              </a:extLst>
            </p:cNvPr>
            <p:cNvSpPr txBox="1"/>
            <p:nvPr/>
          </p:nvSpPr>
          <p:spPr>
            <a:xfrm>
              <a:off x="6051278" y="4191000"/>
              <a:ext cx="2419557" cy="2308324"/>
            </a:xfrm>
            <a:prstGeom prst="rect">
              <a:avLst/>
            </a:prstGeom>
            <a:noFill/>
          </p:spPr>
          <p:txBody>
            <a:bodyPr wrap="none" rtlCol="0">
              <a:spAutoFit/>
            </a:bodyPr>
            <a:lstStyle/>
            <a:p>
              <a:pPr algn="ctr"/>
              <a:r>
                <a:rPr lang="en-US" sz="4800" b="1" u="sng" dirty="0">
                  <a:solidFill>
                    <a:srgbClr val="3F8D52"/>
                  </a:solidFill>
                  <a:latin typeface="Calibri"/>
                </a:rPr>
                <a:t>Tumor</a:t>
              </a:r>
            </a:p>
            <a:p>
              <a:pPr algn="ctr"/>
              <a:r>
                <a:rPr lang="en-US" sz="4800" b="1" u="sng" dirty="0">
                  <a:solidFill>
                    <a:srgbClr val="3F8D52"/>
                  </a:solidFill>
                  <a:latin typeface="Calibri"/>
                </a:rPr>
                <a:t>Cell</a:t>
              </a:r>
            </a:p>
            <a:p>
              <a:pPr algn="ctr"/>
              <a:r>
                <a:rPr lang="en-US" sz="4800" b="1" u="sng" dirty="0">
                  <a:solidFill>
                    <a:srgbClr val="3F8D52"/>
                  </a:solidFill>
                  <a:latin typeface="Calibri"/>
                </a:rPr>
                <a:t>Interactions</a:t>
              </a:r>
            </a:p>
          </p:txBody>
        </p:sp>
        <p:sp>
          <p:nvSpPr>
            <p:cNvPr id="57" name="TextBox 56">
              <a:extLst>
                <a:ext uri="{FF2B5EF4-FFF2-40B4-BE49-F238E27FC236}">
                  <a16:creationId xmlns:a16="http://schemas.microsoft.com/office/drawing/2014/main" id="{25476D51-FA50-1144-87EA-E5B6484A6DF0}"/>
                </a:ext>
              </a:extLst>
            </p:cNvPr>
            <p:cNvSpPr txBox="1"/>
            <p:nvPr/>
          </p:nvSpPr>
          <p:spPr>
            <a:xfrm>
              <a:off x="5867400" y="2777569"/>
              <a:ext cx="2089129" cy="584775"/>
            </a:xfrm>
            <a:prstGeom prst="rect">
              <a:avLst/>
            </a:prstGeom>
            <a:noFill/>
          </p:spPr>
          <p:txBody>
            <a:bodyPr wrap="none" rtlCol="0">
              <a:spAutoFit/>
            </a:bodyPr>
            <a:lstStyle/>
            <a:p>
              <a:r>
                <a:rPr lang="en-US" sz="3200" b="1" dirty="0">
                  <a:solidFill>
                    <a:srgbClr val="3F8D52"/>
                  </a:solidFill>
                  <a:latin typeface="Calibri"/>
                </a:rPr>
                <a:t>Growth Factors</a:t>
              </a:r>
            </a:p>
          </p:txBody>
        </p:sp>
        <p:sp>
          <p:nvSpPr>
            <p:cNvPr id="58" name="TextBox 57">
              <a:extLst>
                <a:ext uri="{FF2B5EF4-FFF2-40B4-BE49-F238E27FC236}">
                  <a16:creationId xmlns:a16="http://schemas.microsoft.com/office/drawing/2014/main" id="{49CCF938-8EB4-2C43-98C1-E8ED41F9C514}"/>
                </a:ext>
              </a:extLst>
            </p:cNvPr>
            <p:cNvSpPr txBox="1"/>
            <p:nvPr/>
          </p:nvSpPr>
          <p:spPr>
            <a:xfrm>
              <a:off x="5867400" y="3192939"/>
              <a:ext cx="1384898" cy="584775"/>
            </a:xfrm>
            <a:prstGeom prst="rect">
              <a:avLst/>
            </a:prstGeom>
            <a:noFill/>
          </p:spPr>
          <p:txBody>
            <a:bodyPr wrap="none" rtlCol="0">
              <a:spAutoFit/>
            </a:bodyPr>
            <a:lstStyle/>
            <a:p>
              <a:r>
                <a:rPr lang="en-US" sz="3200" b="1" dirty="0">
                  <a:solidFill>
                    <a:srgbClr val="3F8D52"/>
                  </a:solidFill>
                  <a:latin typeface="Calibri"/>
                </a:rPr>
                <a:t>Cytokines</a:t>
              </a:r>
            </a:p>
          </p:txBody>
        </p:sp>
        <p:sp>
          <p:nvSpPr>
            <p:cNvPr id="59" name="TextBox 58">
              <a:extLst>
                <a:ext uri="{FF2B5EF4-FFF2-40B4-BE49-F238E27FC236}">
                  <a16:creationId xmlns:a16="http://schemas.microsoft.com/office/drawing/2014/main" id="{AD9A5FDF-4B3B-E342-88FD-916795C92FD9}"/>
                </a:ext>
              </a:extLst>
            </p:cNvPr>
            <p:cNvSpPr txBox="1"/>
            <p:nvPr/>
          </p:nvSpPr>
          <p:spPr>
            <a:xfrm>
              <a:off x="5867400" y="2362200"/>
              <a:ext cx="2524489" cy="584775"/>
            </a:xfrm>
            <a:prstGeom prst="rect">
              <a:avLst/>
            </a:prstGeom>
            <a:noFill/>
          </p:spPr>
          <p:txBody>
            <a:bodyPr wrap="none" rtlCol="0">
              <a:spAutoFit/>
            </a:bodyPr>
            <a:lstStyle/>
            <a:p>
              <a:r>
                <a:rPr lang="en-US" sz="3200" b="1" dirty="0">
                  <a:solidFill>
                    <a:srgbClr val="3F8D52"/>
                  </a:solidFill>
                  <a:latin typeface="Calibri"/>
                </a:rPr>
                <a:t>Angiogenic Factors</a:t>
              </a:r>
            </a:p>
          </p:txBody>
        </p:sp>
        <p:sp>
          <p:nvSpPr>
            <p:cNvPr id="60" name="TextBox 59">
              <a:extLst>
                <a:ext uri="{FF2B5EF4-FFF2-40B4-BE49-F238E27FC236}">
                  <a16:creationId xmlns:a16="http://schemas.microsoft.com/office/drawing/2014/main" id="{40196734-9780-4844-ACAD-031548E8073C}"/>
                </a:ext>
              </a:extLst>
            </p:cNvPr>
            <p:cNvSpPr txBox="1"/>
            <p:nvPr/>
          </p:nvSpPr>
          <p:spPr>
            <a:xfrm>
              <a:off x="5562600" y="3608308"/>
              <a:ext cx="2273988" cy="584775"/>
            </a:xfrm>
            <a:prstGeom prst="rect">
              <a:avLst/>
            </a:prstGeom>
            <a:noFill/>
          </p:spPr>
          <p:txBody>
            <a:bodyPr wrap="none" rtlCol="0">
              <a:spAutoFit/>
            </a:bodyPr>
            <a:lstStyle/>
            <a:p>
              <a:r>
                <a:rPr lang="en-US" sz="3200" b="1" dirty="0">
                  <a:solidFill>
                    <a:srgbClr val="3F8D52"/>
                  </a:solidFill>
                  <a:latin typeface="Calibri"/>
                </a:rPr>
                <a:t>ECM Modulators</a:t>
              </a:r>
            </a:p>
          </p:txBody>
        </p:sp>
        <p:sp>
          <p:nvSpPr>
            <p:cNvPr id="61" name="TextBox 60">
              <a:extLst>
                <a:ext uri="{FF2B5EF4-FFF2-40B4-BE49-F238E27FC236}">
                  <a16:creationId xmlns:a16="http://schemas.microsoft.com/office/drawing/2014/main" id="{E1042316-D733-B849-9D90-2807390E41FF}"/>
                </a:ext>
              </a:extLst>
            </p:cNvPr>
            <p:cNvSpPr txBox="1"/>
            <p:nvPr/>
          </p:nvSpPr>
          <p:spPr>
            <a:xfrm>
              <a:off x="5400472" y="4023677"/>
              <a:ext cx="713753" cy="584775"/>
            </a:xfrm>
            <a:prstGeom prst="rect">
              <a:avLst/>
            </a:prstGeom>
            <a:noFill/>
          </p:spPr>
          <p:txBody>
            <a:bodyPr wrap="none" rtlCol="0">
              <a:spAutoFit/>
            </a:bodyPr>
            <a:lstStyle/>
            <a:p>
              <a:r>
                <a:rPr lang="en-US" sz="3200" b="1" dirty="0">
                  <a:solidFill>
                    <a:srgbClr val="3F8D52"/>
                  </a:solidFill>
                  <a:latin typeface="Calibri"/>
                </a:rPr>
                <a:t>FFAs</a:t>
              </a:r>
            </a:p>
          </p:txBody>
        </p:sp>
        <p:sp>
          <p:nvSpPr>
            <p:cNvPr id="62" name="TextBox 61">
              <a:extLst>
                <a:ext uri="{FF2B5EF4-FFF2-40B4-BE49-F238E27FC236}">
                  <a16:creationId xmlns:a16="http://schemas.microsoft.com/office/drawing/2014/main" id="{73899CAC-5457-E648-8D6C-B02FE72DEE48}"/>
                </a:ext>
              </a:extLst>
            </p:cNvPr>
            <p:cNvSpPr txBox="1"/>
            <p:nvPr/>
          </p:nvSpPr>
          <p:spPr>
            <a:xfrm>
              <a:off x="4927949" y="4439047"/>
              <a:ext cx="1084673" cy="584775"/>
            </a:xfrm>
            <a:prstGeom prst="rect">
              <a:avLst/>
            </a:prstGeom>
            <a:noFill/>
          </p:spPr>
          <p:txBody>
            <a:bodyPr wrap="none" rtlCol="0">
              <a:spAutoFit/>
            </a:bodyPr>
            <a:lstStyle/>
            <a:p>
              <a:r>
                <a:rPr lang="en-US" sz="3200" b="1" dirty="0">
                  <a:solidFill>
                    <a:srgbClr val="3F8D52"/>
                  </a:solidFill>
                  <a:latin typeface="Calibri"/>
                </a:rPr>
                <a:t>Uridine</a:t>
              </a:r>
            </a:p>
          </p:txBody>
        </p:sp>
      </p:grpSp>
      <p:sp>
        <p:nvSpPr>
          <p:cNvPr id="44" name="TextBox 43">
            <a:extLst>
              <a:ext uri="{FF2B5EF4-FFF2-40B4-BE49-F238E27FC236}">
                <a16:creationId xmlns:a16="http://schemas.microsoft.com/office/drawing/2014/main" id="{764D8BAF-F6DA-7B44-9F98-EF4DD0296A10}"/>
              </a:ext>
            </a:extLst>
          </p:cNvPr>
          <p:cNvSpPr txBox="1"/>
          <p:nvPr/>
        </p:nvSpPr>
        <p:spPr>
          <a:xfrm>
            <a:off x="170687" y="5695005"/>
            <a:ext cx="4788747" cy="830997"/>
          </a:xfrm>
          <a:prstGeom prst="rect">
            <a:avLst/>
          </a:prstGeom>
          <a:noFill/>
        </p:spPr>
        <p:txBody>
          <a:bodyPr wrap="none" rtlCol="0">
            <a:spAutoFit/>
          </a:bodyPr>
          <a:lstStyle/>
          <a:p>
            <a:r>
              <a:rPr lang="en-US" sz="4800" b="1" u="sng" dirty="0">
                <a:solidFill>
                  <a:srgbClr val="FFFF00"/>
                </a:solidFill>
                <a:latin typeface="Calibri"/>
              </a:rPr>
              <a:t>Infectious Disease</a:t>
            </a:r>
          </a:p>
        </p:txBody>
      </p:sp>
    </p:spTree>
    <p:extLst>
      <p:ext uri="{BB962C8B-B14F-4D97-AF65-F5344CB8AC3E}">
        <p14:creationId xmlns:p14="http://schemas.microsoft.com/office/powerpoint/2010/main" val="2625142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62099-9C16-F0BF-D707-C17ACD48E03B}"/>
              </a:ext>
            </a:extLst>
          </p:cNvPr>
          <p:cNvPicPr>
            <a:picLocks noChangeAspect="1"/>
          </p:cNvPicPr>
          <p:nvPr/>
        </p:nvPicPr>
        <p:blipFill>
          <a:blip r:embed="rId2"/>
          <a:stretch>
            <a:fillRect/>
          </a:stretch>
        </p:blipFill>
        <p:spPr>
          <a:xfrm>
            <a:off x="2209800" y="805026"/>
            <a:ext cx="7772400" cy="2276148"/>
          </a:xfrm>
          <a:prstGeom prst="rect">
            <a:avLst/>
          </a:prstGeom>
        </p:spPr>
      </p:pic>
      <p:pic>
        <p:nvPicPr>
          <p:cNvPr id="3" name="Picture 2">
            <a:extLst>
              <a:ext uri="{FF2B5EF4-FFF2-40B4-BE49-F238E27FC236}">
                <a16:creationId xmlns:a16="http://schemas.microsoft.com/office/drawing/2014/main" id="{91E1DCD2-59A2-CB57-EB54-E0B451183A1B}"/>
              </a:ext>
            </a:extLst>
          </p:cNvPr>
          <p:cNvPicPr>
            <a:picLocks noChangeAspect="1"/>
          </p:cNvPicPr>
          <p:nvPr/>
        </p:nvPicPr>
        <p:blipFill>
          <a:blip r:embed="rId3"/>
          <a:stretch>
            <a:fillRect/>
          </a:stretch>
        </p:blipFill>
        <p:spPr>
          <a:xfrm>
            <a:off x="3911600" y="149196"/>
            <a:ext cx="7340600" cy="557796"/>
          </a:xfrm>
          <a:prstGeom prst="rect">
            <a:avLst/>
          </a:prstGeom>
        </p:spPr>
      </p:pic>
      <p:pic>
        <p:nvPicPr>
          <p:cNvPr id="4" name="Picture 3">
            <a:extLst>
              <a:ext uri="{FF2B5EF4-FFF2-40B4-BE49-F238E27FC236}">
                <a16:creationId xmlns:a16="http://schemas.microsoft.com/office/drawing/2014/main" id="{A8D80818-9200-CC32-E21E-F234FF96C59D}"/>
              </a:ext>
            </a:extLst>
          </p:cNvPr>
          <p:cNvPicPr>
            <a:picLocks noChangeAspect="1"/>
          </p:cNvPicPr>
          <p:nvPr/>
        </p:nvPicPr>
        <p:blipFill>
          <a:blip r:embed="rId4"/>
          <a:stretch>
            <a:fillRect/>
          </a:stretch>
        </p:blipFill>
        <p:spPr>
          <a:xfrm>
            <a:off x="2209800" y="3179208"/>
            <a:ext cx="7772400" cy="3648037"/>
          </a:xfrm>
          <a:prstGeom prst="rect">
            <a:avLst/>
          </a:prstGeom>
        </p:spPr>
      </p:pic>
    </p:spTree>
    <p:extLst>
      <p:ext uri="{BB962C8B-B14F-4D97-AF65-F5344CB8AC3E}">
        <p14:creationId xmlns:p14="http://schemas.microsoft.com/office/powerpoint/2010/main" val="590480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553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7755FE-9DC8-FA87-3126-39C848B35950}"/>
              </a:ext>
            </a:extLst>
          </p:cNvPr>
          <p:cNvPicPr>
            <a:picLocks noChangeAspect="1"/>
          </p:cNvPicPr>
          <p:nvPr/>
        </p:nvPicPr>
        <p:blipFill>
          <a:blip r:embed="rId2"/>
          <a:stretch>
            <a:fillRect/>
          </a:stretch>
        </p:blipFill>
        <p:spPr>
          <a:xfrm>
            <a:off x="0" y="0"/>
            <a:ext cx="12192000" cy="6857999"/>
          </a:xfrm>
          <a:prstGeom prst="rect">
            <a:avLst/>
          </a:prstGeom>
        </p:spPr>
      </p:pic>
      <p:pic>
        <p:nvPicPr>
          <p:cNvPr id="10" name="Picture 10" descr="bei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7972" y="3103964"/>
            <a:ext cx="3713821" cy="3621737"/>
          </a:xfrm>
          <a:prstGeom prst="rect">
            <a:avLst/>
          </a:prstGeom>
        </p:spPr>
      </p:pic>
      <p:pic>
        <p:nvPicPr>
          <p:cNvPr id="14" name="Picture 14" descr="whit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148" y="1714504"/>
            <a:ext cx="3713821" cy="3621737"/>
          </a:xfrm>
          <a:prstGeom prst="rect">
            <a:avLst/>
          </a:prstGeom>
        </p:spPr>
      </p:pic>
      <p:pic>
        <p:nvPicPr>
          <p:cNvPr id="16" name="Picture 16" descr="brow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61068" y="1714504"/>
            <a:ext cx="3713821" cy="3621737"/>
          </a:xfrm>
          <a:prstGeom prst="rect">
            <a:avLst/>
          </a:prstGeom>
        </p:spPr>
      </p:pic>
    </p:spTree>
    <p:extLst>
      <p:ext uri="{BB962C8B-B14F-4D97-AF65-F5344CB8AC3E}">
        <p14:creationId xmlns:p14="http://schemas.microsoft.com/office/powerpoint/2010/main" val="182375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50000" decel="50000" fill="hold" nodeType="withEffect">
                                  <p:stCondLst>
                                    <p:cond delay="0"/>
                                  </p:stCondLst>
                                  <p:childTnLst>
                                    <p:animMotion origin="layout" path="M 0 0  C 0 0.05867  0.027 0.10667  0.06 0.10667  C 0.099 0.10667  0.113 0.05333  0.119 0.02133  L 0.125 -0.02133  C 0.131 -0.05333  0.146 -0.10667  0.19 -0.10667  C 0.218 -0.10667  0.25 -0.05867  0.25 0  C 0.25 0.05867  0.218 0.10667  0.19 0.10667  C 0.146 0.10667  0.131 0.05333  0.125 0.02133  L 0.119 -0.02133  C 0.113 -0.05333  0.099 -0.10667  0.06 -0.10667  C 0.027 -0.10667  0 -0.05867  0 0  Z" pathEditMode="relative" ptsTypes="">
                                      <p:cBhvr>
                                        <p:cTn id="6" dur="20000" fill="hold"/>
                                        <p:tgtEl>
                                          <p:spTgt spid="14"/>
                                        </p:tgtEl>
                                        <p:attrNameLst>
                                          <p:attrName>ppt_x</p:attrName>
                                          <p:attrName>ppt_y</p:attrName>
                                        </p:attrNameLst>
                                      </p:cBhvr>
                                    </p:animMotion>
                                  </p:childTnLst>
                                </p:cTn>
                              </p:par>
                              <p:par>
                                <p:cTn id="7" presetID="28" presetClass="path" presetSubtype="0" repeatCount="indefinite" accel="50000" decel="50000" fill="hold" nodeType="withEffect">
                                  <p:stCondLst>
                                    <p:cond delay="0"/>
                                  </p:stCondLst>
                                  <p:childTnLst>
                                    <p:animMotion origin="layout" path="M 0.09701 -0.38611 C 0.16745 -0.38611 0.225 -0.33958 0.225 -0.28333 C 0.225 -0.22361 0.16745 -0.17685 0.09701 -0.17685 C 0.02643 -0.17685 -0.03099 -0.13056 -0.03099 -0.07384 C -0.03099 -0.01759 0.02643 0.02917 0.09701 0.02917 C 0.16745 0.02917 0.225 0.07569 0.225 0.13194 C 0.225 0.18866 0.16745 0.23495 0.09701 0.23495 C 0.02643 0.23495 -0.03099 0.28171 -0.03099 0.34143 C -0.03099 0.39768 0.02643 0.44444 0.09701 0.44444 C 0.16745 0.44444 0.225 0.39768 0.225 0.34143 C 0.225 0.28171 0.16745 0.23495 0.09701 0.23495 C 0.02643 0.23495 -0.03099 0.18866 -0.03099 0.13194 C -0.03099 0.07569 0.02643 0.02917 0.09701 0.02917 C 0.16745 0.02917 0.225 -0.01759 0.225 -0.07384 C 0.225 -0.13056 0.16745 -0.17685 0.09701 -0.17685 C 0.02643 -0.17685 -0.03099 -0.22361 -0.03099 -0.28333 C -0.03099 -0.33958 0.02643 -0.38611 0.09701 -0.38611 Z " pathEditMode="relative" rAng="0" ptsTypes="fffffffffffffffff">
                                      <p:cBhvr>
                                        <p:cTn id="8" dur="40000" fill="hold"/>
                                        <p:tgtEl>
                                          <p:spTgt spid="10"/>
                                        </p:tgtEl>
                                        <p:attrNameLst>
                                          <p:attrName>ppt_x</p:attrName>
                                          <p:attrName>ppt_y</p:attrName>
                                        </p:attrNameLst>
                                      </p:cBhvr>
                                      <p:rCtr x="0" y="41528"/>
                                    </p:animMotion>
                                  </p:childTnLst>
                                </p:cTn>
                              </p:par>
                              <p:par>
                                <p:cTn id="9" presetID="1" presetClass="path" presetSubtype="0" repeatCount="indefinite" accel="50000" decel="50000" fill="hold" nodeType="withEffect">
                                  <p:stCondLst>
                                    <p:cond delay="0"/>
                                  </p:stCondLst>
                                  <p:childTnLst>
                                    <p:animMotion origin="layout" path="M -0.24792 -0.45208 C -0.04206 -0.45208 0.125 -0.25139 0.125 -0.00394 C 0.125 0.24352 -0.04206 0.44444 -0.24792 0.44444 C -0.45377 0.44444 -0.6207 0.24352 -0.6207 -0.00394 C -0.6207 -0.25139 -0.45377 -0.45208 -0.24792 -0.45208 Z " pathEditMode="relative" rAng="0" ptsTypes="fffff">
                                      <p:cBhvr>
                                        <p:cTn id="10" dur="25000" fill="hold"/>
                                        <p:tgtEl>
                                          <p:spTgt spid="16"/>
                                        </p:tgtEl>
                                        <p:attrNameLst>
                                          <p:attrName>ppt_x</p:attrName>
                                          <p:attrName>ppt_y</p:attrName>
                                        </p:attrNameLst>
                                      </p:cBhvr>
                                      <p:rCtr x="0" y="4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4E785-F8E8-E283-58F2-0D5220B4B532}"/>
              </a:ext>
            </a:extLst>
          </p:cNvPr>
          <p:cNvPicPr>
            <a:picLocks noChangeAspect="1"/>
          </p:cNvPicPr>
          <p:nvPr/>
        </p:nvPicPr>
        <p:blipFill>
          <a:blip r:embed="rId2"/>
          <a:stretch>
            <a:fillRect/>
          </a:stretch>
        </p:blipFill>
        <p:spPr>
          <a:xfrm>
            <a:off x="665804" y="632046"/>
            <a:ext cx="11081696" cy="5593907"/>
          </a:xfrm>
          <a:prstGeom prst="rect">
            <a:avLst/>
          </a:prstGeom>
        </p:spPr>
      </p:pic>
    </p:spTree>
    <p:extLst>
      <p:ext uri="{BB962C8B-B14F-4D97-AF65-F5344CB8AC3E}">
        <p14:creationId xmlns:p14="http://schemas.microsoft.com/office/powerpoint/2010/main" val="34779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3D3FEF-4F0C-6720-1A29-DFF24811AE0F}"/>
              </a:ext>
            </a:extLst>
          </p:cNvPr>
          <p:cNvPicPr>
            <a:picLocks noChangeAspect="1"/>
          </p:cNvPicPr>
          <p:nvPr/>
        </p:nvPicPr>
        <p:blipFill>
          <a:blip r:embed="rId2"/>
          <a:stretch>
            <a:fillRect/>
          </a:stretch>
        </p:blipFill>
        <p:spPr>
          <a:xfrm>
            <a:off x="430456" y="1606394"/>
            <a:ext cx="11037644" cy="2940205"/>
          </a:xfrm>
          <a:prstGeom prst="rect">
            <a:avLst/>
          </a:prstGeom>
        </p:spPr>
      </p:pic>
      <p:pic>
        <p:nvPicPr>
          <p:cNvPr id="3" name="Picture 2">
            <a:extLst>
              <a:ext uri="{FF2B5EF4-FFF2-40B4-BE49-F238E27FC236}">
                <a16:creationId xmlns:a16="http://schemas.microsoft.com/office/drawing/2014/main" id="{72D2D86D-384B-6FD3-E7C6-138779443B8B}"/>
              </a:ext>
            </a:extLst>
          </p:cNvPr>
          <p:cNvPicPr>
            <a:picLocks noChangeAspect="1"/>
          </p:cNvPicPr>
          <p:nvPr/>
        </p:nvPicPr>
        <p:blipFill>
          <a:blip r:embed="rId3"/>
          <a:stretch>
            <a:fillRect/>
          </a:stretch>
        </p:blipFill>
        <p:spPr>
          <a:xfrm>
            <a:off x="3695700" y="886044"/>
            <a:ext cx="7772400" cy="796550"/>
          </a:xfrm>
          <a:prstGeom prst="rect">
            <a:avLst/>
          </a:prstGeom>
        </p:spPr>
      </p:pic>
    </p:spTree>
    <p:extLst>
      <p:ext uri="{BB962C8B-B14F-4D97-AF65-F5344CB8AC3E}">
        <p14:creationId xmlns:p14="http://schemas.microsoft.com/office/powerpoint/2010/main" val="1455043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A2E280-9ADF-5C46-F786-4CA18F3A2AE4}"/>
              </a:ext>
            </a:extLst>
          </p:cNvPr>
          <p:cNvPicPr>
            <a:picLocks noChangeAspect="1"/>
          </p:cNvPicPr>
          <p:nvPr/>
        </p:nvPicPr>
        <p:blipFill>
          <a:blip r:embed="rId2"/>
          <a:stretch>
            <a:fillRect/>
          </a:stretch>
        </p:blipFill>
        <p:spPr>
          <a:xfrm>
            <a:off x="383715" y="952500"/>
            <a:ext cx="5239337" cy="5194300"/>
          </a:xfrm>
          <a:prstGeom prst="rect">
            <a:avLst/>
          </a:prstGeom>
        </p:spPr>
      </p:pic>
      <p:pic>
        <p:nvPicPr>
          <p:cNvPr id="3" name="Picture 2">
            <a:extLst>
              <a:ext uri="{FF2B5EF4-FFF2-40B4-BE49-F238E27FC236}">
                <a16:creationId xmlns:a16="http://schemas.microsoft.com/office/drawing/2014/main" id="{7320E607-69D3-F7BE-9030-275CDC0E5BAA}"/>
              </a:ext>
            </a:extLst>
          </p:cNvPr>
          <p:cNvPicPr>
            <a:picLocks noChangeAspect="1"/>
          </p:cNvPicPr>
          <p:nvPr/>
        </p:nvPicPr>
        <p:blipFill>
          <a:blip r:embed="rId3"/>
          <a:stretch>
            <a:fillRect/>
          </a:stretch>
        </p:blipFill>
        <p:spPr>
          <a:xfrm>
            <a:off x="6096000" y="590550"/>
            <a:ext cx="5662418" cy="5676900"/>
          </a:xfrm>
          <a:prstGeom prst="rect">
            <a:avLst/>
          </a:prstGeom>
        </p:spPr>
      </p:pic>
    </p:spTree>
    <p:extLst>
      <p:ext uri="{BB962C8B-B14F-4D97-AF65-F5344CB8AC3E}">
        <p14:creationId xmlns:p14="http://schemas.microsoft.com/office/powerpoint/2010/main" val="546487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BC91E1-FCB7-2A4C-750E-A2C4D4D441B5}"/>
              </a:ext>
            </a:extLst>
          </p:cNvPr>
          <p:cNvPicPr>
            <a:picLocks noChangeAspect="1"/>
          </p:cNvPicPr>
          <p:nvPr/>
        </p:nvPicPr>
        <p:blipFill>
          <a:blip r:embed="rId2"/>
          <a:stretch>
            <a:fillRect/>
          </a:stretch>
        </p:blipFill>
        <p:spPr>
          <a:xfrm>
            <a:off x="811604" y="457820"/>
            <a:ext cx="10553430" cy="2171080"/>
          </a:xfrm>
          <a:prstGeom prst="rect">
            <a:avLst/>
          </a:prstGeom>
        </p:spPr>
      </p:pic>
      <p:pic>
        <p:nvPicPr>
          <p:cNvPr id="3" name="Picture 2">
            <a:extLst>
              <a:ext uri="{FF2B5EF4-FFF2-40B4-BE49-F238E27FC236}">
                <a16:creationId xmlns:a16="http://schemas.microsoft.com/office/drawing/2014/main" id="{7EE1598B-C1AA-ACA6-DBCE-03326754FD48}"/>
              </a:ext>
            </a:extLst>
          </p:cNvPr>
          <p:cNvPicPr>
            <a:picLocks noChangeAspect="1"/>
          </p:cNvPicPr>
          <p:nvPr/>
        </p:nvPicPr>
        <p:blipFill>
          <a:blip r:embed="rId3"/>
          <a:stretch>
            <a:fillRect/>
          </a:stretch>
        </p:blipFill>
        <p:spPr>
          <a:xfrm>
            <a:off x="811604" y="2969137"/>
            <a:ext cx="10568791" cy="3253863"/>
          </a:xfrm>
          <a:prstGeom prst="rect">
            <a:avLst/>
          </a:prstGeom>
        </p:spPr>
      </p:pic>
    </p:spTree>
    <p:extLst>
      <p:ext uri="{BB962C8B-B14F-4D97-AF65-F5344CB8AC3E}">
        <p14:creationId xmlns:p14="http://schemas.microsoft.com/office/powerpoint/2010/main" val="976964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47F246-5114-663E-1B20-02C707DE43D9}"/>
              </a:ext>
            </a:extLst>
          </p:cNvPr>
          <p:cNvPicPr>
            <a:picLocks noChangeAspect="1"/>
          </p:cNvPicPr>
          <p:nvPr/>
        </p:nvPicPr>
        <p:blipFill>
          <a:blip r:embed="rId2"/>
          <a:stretch>
            <a:fillRect/>
          </a:stretch>
        </p:blipFill>
        <p:spPr>
          <a:xfrm>
            <a:off x="872223" y="1801126"/>
            <a:ext cx="10447553" cy="3255748"/>
          </a:xfrm>
          <a:prstGeom prst="rect">
            <a:avLst/>
          </a:prstGeom>
        </p:spPr>
      </p:pic>
      <p:pic>
        <p:nvPicPr>
          <p:cNvPr id="3" name="Picture 2">
            <a:extLst>
              <a:ext uri="{FF2B5EF4-FFF2-40B4-BE49-F238E27FC236}">
                <a16:creationId xmlns:a16="http://schemas.microsoft.com/office/drawing/2014/main" id="{8BB60304-F3D0-6E17-762A-41F71B07BA1B}"/>
              </a:ext>
            </a:extLst>
          </p:cNvPr>
          <p:cNvPicPr>
            <a:picLocks noChangeAspect="1"/>
          </p:cNvPicPr>
          <p:nvPr/>
        </p:nvPicPr>
        <p:blipFill>
          <a:blip r:embed="rId3"/>
          <a:stretch>
            <a:fillRect/>
          </a:stretch>
        </p:blipFill>
        <p:spPr>
          <a:xfrm>
            <a:off x="5579376" y="1001026"/>
            <a:ext cx="5740400" cy="800100"/>
          </a:xfrm>
          <a:prstGeom prst="rect">
            <a:avLst/>
          </a:prstGeom>
        </p:spPr>
      </p:pic>
    </p:spTree>
    <p:extLst>
      <p:ext uri="{BB962C8B-B14F-4D97-AF65-F5344CB8AC3E}">
        <p14:creationId xmlns:p14="http://schemas.microsoft.com/office/powerpoint/2010/main" val="3575379906"/>
      </p:ext>
    </p:extLst>
  </p:cSld>
  <p:clrMapOvr>
    <a:masterClrMapping/>
  </p:clrMapOvr>
</p:sld>
</file>

<file path=ppt/theme/theme1.xml><?xml version="1.0" encoding="utf-8"?>
<a:theme xmlns:a="http://schemas.openxmlformats.org/drawingml/2006/main" name="Default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79509</TotalTime>
  <Words>417</Words>
  <Application>Microsoft Macintosh PowerPoint</Application>
  <PresentationFormat>Widescreen</PresentationFormat>
  <Paragraphs>43</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Symbol</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Lipomatosis means having multiple benign (noncancerous) fatty growths (lipomas) on the body, often appearing as soft, rubbery lumps under the skin, which can occur in clusters or specific patterns, sometimes linked to genetics or underlying conditions like Madelung's disease or steroid use, impacting quality of life due to size or location but generally requiring only observation unless painful or cosmetically bothersome</vt:lpstr>
      <vt:lpstr>PowerPoint Presentation</vt:lpstr>
      <vt:lpstr>PowerPoint Presentation</vt:lpstr>
      <vt:lpstr>Laron syndrome, also known as growth hormone insensitivity, is named after Zvi Laron, an Israeli pediatric endocrinologist who first described the condition in 1966, a rare genetic disorder where the body can't properly use growth hormone, leading to dwarfism.  Laron syndrome, a condition resulting from a genetic defect in the growth hormone receptor.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consumption of diallyl sulfide compounds, commonly found in foods like garlic and onions, is associated with unpleasant body odor and breath.The strong, pungent odors associated with these compounds are due to the presence of volatile sulfur compounds (VSCs). Diallyl sulfide compounds, like diallyl disulfide (DADS) and allyl methyl sulfide (AMS), are the primary culprits behind "garlic breath" and body odor after consumption of Allium family plants. These compounds have their own distinct strong, unpleasant smell, which is different from the pure rotten-egg smell of allyl methyl sulfide (AMS) is particularly "mischievous" because it is metabolized slowly and can linger in the body for a long time, seeping into sweat and breath.</vt:lpstr>
      <vt:lpstr>PowerPoint Presentation</vt:lpstr>
      <vt:lpstr>PowerPoint Presentation</vt:lpstr>
      <vt:lpstr>There is substantial evidence for Chagas disease in dogs in Texas, with studies showing significant prevalence rates (around 9-20% in shelter dogs, higher in kennels) and documented cases across the state, making dogs a major domestic reservoir for the parasite (Trypanosoma cruzi) transmitted by kissing bugs. Texas was even the only state where it was a reportable disease for a time, highlighting its endemic nature and concern for both animal and public health.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Philipp Scherer</dc:creator>
  <cp:lastModifiedBy>Philipp Scherer</cp:lastModifiedBy>
  <cp:revision>696</cp:revision>
  <cp:lastPrinted>2025-10-05T03:52:53Z</cp:lastPrinted>
  <dcterms:created xsi:type="dcterms:W3CDTF">2022-09-11T17:16:20Z</dcterms:created>
  <dcterms:modified xsi:type="dcterms:W3CDTF">2025-12-22T05:08:05Z</dcterms:modified>
</cp:coreProperties>
</file>