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6"/>
  </p:notesMasterIdLst>
  <p:sldIdLst>
    <p:sldId id="2051554756" r:id="rId2"/>
    <p:sldId id="2147480557" r:id="rId3"/>
    <p:sldId id="2147480543" r:id="rId4"/>
    <p:sldId id="2147480547" r:id="rId5"/>
    <p:sldId id="2147480548" r:id="rId6"/>
    <p:sldId id="2147480549" r:id="rId7"/>
    <p:sldId id="2147480550" r:id="rId8"/>
    <p:sldId id="2147480551" r:id="rId9"/>
    <p:sldId id="2147480552" r:id="rId10"/>
    <p:sldId id="2147480554" r:id="rId11"/>
    <p:sldId id="2147480555" r:id="rId12"/>
    <p:sldId id="2147480556" r:id="rId13"/>
    <p:sldId id="2147480544" r:id="rId14"/>
    <p:sldId id="2147480545" r:id="rId15"/>
    <p:sldId id="2147480546" r:id="rId16"/>
    <p:sldId id="2147480558" r:id="rId17"/>
    <p:sldId id="2147480559" r:id="rId18"/>
    <p:sldId id="2147480564" r:id="rId19"/>
    <p:sldId id="2147480565" r:id="rId20"/>
    <p:sldId id="2147480566" r:id="rId21"/>
    <p:sldId id="2147480575" r:id="rId22"/>
    <p:sldId id="2147480576" r:id="rId23"/>
    <p:sldId id="2147480577" r:id="rId24"/>
    <p:sldId id="2147480578" r:id="rId25"/>
    <p:sldId id="2147480560" r:id="rId26"/>
    <p:sldId id="2147480561" r:id="rId27"/>
    <p:sldId id="2147480562" r:id="rId28"/>
    <p:sldId id="2147480563" r:id="rId29"/>
    <p:sldId id="2147480567" r:id="rId30"/>
    <p:sldId id="2147480568" r:id="rId31"/>
    <p:sldId id="2147480569" r:id="rId32"/>
    <p:sldId id="2147480581" r:id="rId33"/>
    <p:sldId id="2147480582" r:id="rId34"/>
    <p:sldId id="2147480583" r:id="rId35"/>
    <p:sldId id="2147480584" r:id="rId36"/>
    <p:sldId id="2147480595" r:id="rId37"/>
    <p:sldId id="2147480596" r:id="rId38"/>
    <p:sldId id="2147480597" r:id="rId39"/>
    <p:sldId id="2147480585" r:id="rId40"/>
    <p:sldId id="2147480586" r:id="rId41"/>
    <p:sldId id="2147480587" r:id="rId42"/>
    <p:sldId id="2147480570" r:id="rId43"/>
    <p:sldId id="2147480571" r:id="rId44"/>
    <p:sldId id="2147480580" r:id="rId45"/>
    <p:sldId id="2147480579" r:id="rId46"/>
    <p:sldId id="2147480572" r:id="rId47"/>
    <p:sldId id="2147480573" r:id="rId48"/>
    <p:sldId id="2147480589" r:id="rId49"/>
    <p:sldId id="2147480590" r:id="rId50"/>
    <p:sldId id="2147480591" r:id="rId51"/>
    <p:sldId id="2147480593" r:id="rId52"/>
    <p:sldId id="2147480594" r:id="rId53"/>
    <p:sldId id="2147480592" r:id="rId54"/>
    <p:sldId id="2051554862"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chard Wynn" initials="RW" lastIdx="4" clrIdx="0">
    <p:extLst>
      <p:ext uri="{19B8F6BF-5375-455C-9EA6-DF929625EA0E}">
        <p15:presenceInfo xmlns:p15="http://schemas.microsoft.com/office/powerpoint/2012/main" userId="S::richard.wynn@utsouthwestern.edu::69e79ec6-7356-4ec8-9e86-c16efcee08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2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264"/>
    <p:restoredTop sz="95361"/>
  </p:normalViewPr>
  <p:slideViewPr>
    <p:cSldViewPr snapToGrid="0">
      <p:cViewPr varScale="1">
        <p:scale>
          <a:sx n="100" d="100"/>
          <a:sy n="100" d="100"/>
        </p:scale>
        <p:origin x="3704" y="168"/>
      </p:cViewPr>
      <p:guideLst/>
    </p:cSldViewPr>
  </p:slideViewPr>
  <p:notesTextViewPr>
    <p:cViewPr>
      <p:scale>
        <a:sx n="1" d="1"/>
        <a:sy n="1" d="1"/>
      </p:scale>
      <p:origin x="0" y="0"/>
    </p:cViewPr>
  </p:notesTextViewPr>
  <p:sorterViewPr>
    <p:cViewPr>
      <p:scale>
        <a:sx n="135" d="100"/>
        <a:sy n="135"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826A7-F94B-084F-A48D-54A632211272}" type="datetimeFigureOut">
              <a:rPr lang="en-US" smtClean="0"/>
              <a:t>12/7/25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069305-9CA1-6C45-A4BB-77FE49C231FE}" type="slidenum">
              <a:rPr lang="en-US" smtClean="0"/>
              <a:t>‹#›</a:t>
            </a:fld>
            <a:endParaRPr lang="en-US"/>
          </a:p>
        </p:txBody>
      </p:sp>
    </p:spTree>
    <p:extLst>
      <p:ext uri="{BB962C8B-B14F-4D97-AF65-F5344CB8AC3E}">
        <p14:creationId xmlns:p14="http://schemas.microsoft.com/office/powerpoint/2010/main" val="350958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12/7/25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12/7/25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12/7/25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12/7/25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12/7/25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12/7/25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g"/><Relationship Id="rId10" Type="http://schemas.openxmlformats.org/officeDocument/2006/relationships/image" Target="../media/image10.png"/><Relationship Id="rId4" Type="http://schemas.openxmlformats.org/officeDocument/2006/relationships/image" Target="../media/image4.jp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hyperlink" Target="https://youtu.be/oyMSF9wEf7g"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7.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02.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18C030E-3A16-E968-EBAF-621C25F241C9}"/>
              </a:ext>
            </a:extLst>
          </p:cNvPr>
          <p:cNvPicPr>
            <a:picLocks noChangeAspect="1"/>
          </p:cNvPicPr>
          <p:nvPr/>
        </p:nvPicPr>
        <p:blipFill>
          <a:blip r:embed="rId2"/>
          <a:stretch>
            <a:fillRect/>
          </a:stretch>
        </p:blipFill>
        <p:spPr>
          <a:xfrm>
            <a:off x="3804582" y="4343399"/>
            <a:ext cx="8510708" cy="2519397"/>
          </a:xfrm>
          <a:prstGeom prst="rect">
            <a:avLst/>
          </a:prstGeom>
        </p:spPr>
      </p:pic>
      <p:pic>
        <p:nvPicPr>
          <p:cNvPr id="4" name="Picture 3">
            <a:extLst>
              <a:ext uri="{FF2B5EF4-FFF2-40B4-BE49-F238E27FC236}">
                <a16:creationId xmlns:a16="http://schemas.microsoft.com/office/drawing/2014/main" id="{AFF5C1BA-1E6F-AB44-896C-EAE7176E602C}"/>
              </a:ext>
            </a:extLst>
          </p:cNvPr>
          <p:cNvPicPr>
            <a:picLocks noChangeAspect="1"/>
          </p:cNvPicPr>
          <p:nvPr/>
        </p:nvPicPr>
        <p:blipFill>
          <a:blip r:embed="rId3">
            <a:alphaModFix amt="43000"/>
            <a:extLst>
              <a:ext uri="{28A0092B-C50C-407E-A947-70E740481C1C}">
                <a14:useLocalDpi xmlns:a14="http://schemas.microsoft.com/office/drawing/2010/main" val="0"/>
              </a:ext>
            </a:extLst>
          </a:blip>
          <a:stretch>
            <a:fillRect/>
          </a:stretch>
        </p:blipFill>
        <p:spPr>
          <a:xfrm>
            <a:off x="1" y="5163"/>
            <a:ext cx="3827332" cy="3748875"/>
          </a:xfrm>
          <a:prstGeom prst="rect">
            <a:avLst/>
          </a:prstGeom>
        </p:spPr>
      </p:pic>
      <p:pic>
        <p:nvPicPr>
          <p:cNvPr id="7" name="Picture 6">
            <a:extLst>
              <a:ext uri="{FF2B5EF4-FFF2-40B4-BE49-F238E27FC236}">
                <a16:creationId xmlns:a16="http://schemas.microsoft.com/office/drawing/2014/main" id="{8FEC9022-B63A-F913-1181-2B279C4D5205}"/>
              </a:ext>
            </a:extLst>
          </p:cNvPr>
          <p:cNvPicPr>
            <a:picLocks noChangeAspect="1"/>
          </p:cNvPicPr>
          <p:nvPr/>
        </p:nvPicPr>
        <p:blipFill>
          <a:blip r:embed="rId4">
            <a:alphaModFix amt="48000"/>
            <a:extLst>
              <a:ext uri="{28A0092B-C50C-407E-A947-70E740481C1C}">
                <a14:useLocalDpi xmlns:a14="http://schemas.microsoft.com/office/drawing/2010/main" val="0"/>
              </a:ext>
            </a:extLst>
          </a:blip>
          <a:stretch>
            <a:fillRect/>
          </a:stretch>
        </p:blipFill>
        <p:spPr>
          <a:xfrm>
            <a:off x="3827335" y="4245"/>
            <a:ext cx="4396699" cy="3749793"/>
          </a:xfrm>
          <a:prstGeom prst="rect">
            <a:avLst/>
          </a:prstGeom>
        </p:spPr>
      </p:pic>
      <p:pic>
        <p:nvPicPr>
          <p:cNvPr id="9" name="Picture 8">
            <a:extLst>
              <a:ext uri="{FF2B5EF4-FFF2-40B4-BE49-F238E27FC236}">
                <a16:creationId xmlns:a16="http://schemas.microsoft.com/office/drawing/2014/main" id="{4D3335D1-C9F1-F005-032A-8F7B3F00EB1C}"/>
              </a:ext>
            </a:extLst>
          </p:cNvPr>
          <p:cNvPicPr>
            <a:picLocks noChangeAspect="1"/>
          </p:cNvPicPr>
          <p:nvPr/>
        </p:nvPicPr>
        <p:blipFill>
          <a:blip r:embed="rId5">
            <a:alphaModFix amt="42000"/>
            <a:extLst>
              <a:ext uri="{28A0092B-C50C-407E-A947-70E740481C1C}">
                <a14:useLocalDpi xmlns:a14="http://schemas.microsoft.com/office/drawing/2010/main" val="0"/>
              </a:ext>
            </a:extLst>
          </a:blip>
          <a:stretch>
            <a:fillRect/>
          </a:stretch>
        </p:blipFill>
        <p:spPr>
          <a:xfrm>
            <a:off x="8246786" y="5163"/>
            <a:ext cx="3951036" cy="3748875"/>
          </a:xfrm>
          <a:prstGeom prst="rect">
            <a:avLst/>
          </a:prstGeom>
        </p:spPr>
      </p:pic>
      <p:pic>
        <p:nvPicPr>
          <p:cNvPr id="21" name="Picture 20">
            <a:extLst>
              <a:ext uri="{FF2B5EF4-FFF2-40B4-BE49-F238E27FC236}">
                <a16:creationId xmlns:a16="http://schemas.microsoft.com/office/drawing/2014/main" id="{C29D415D-D998-D8AE-C795-EEF2827F5720}"/>
              </a:ext>
            </a:extLst>
          </p:cNvPr>
          <p:cNvPicPr>
            <a:picLocks noChangeAspect="1"/>
          </p:cNvPicPr>
          <p:nvPr/>
        </p:nvPicPr>
        <p:blipFill>
          <a:blip r:embed="rId6">
            <a:alphaModFix amt="49000"/>
            <a:extLst>
              <a:ext uri="{28A0092B-C50C-407E-A947-70E740481C1C}">
                <a14:useLocalDpi xmlns:a14="http://schemas.microsoft.com/office/drawing/2010/main" val="0"/>
              </a:ext>
            </a:extLst>
          </a:blip>
          <a:stretch>
            <a:fillRect/>
          </a:stretch>
        </p:blipFill>
        <p:spPr>
          <a:xfrm>
            <a:off x="1" y="3754037"/>
            <a:ext cx="3804583" cy="3081867"/>
          </a:xfrm>
          <a:prstGeom prst="rect">
            <a:avLst/>
          </a:prstGeom>
        </p:spPr>
      </p:pic>
      <p:pic>
        <p:nvPicPr>
          <p:cNvPr id="2" name="Picture 1">
            <a:extLst>
              <a:ext uri="{FF2B5EF4-FFF2-40B4-BE49-F238E27FC236}">
                <a16:creationId xmlns:a16="http://schemas.microsoft.com/office/drawing/2014/main" id="{9FFB2904-BEFB-1C4A-9C7D-972300D157EA}"/>
              </a:ext>
            </a:extLst>
          </p:cNvPr>
          <p:cNvPicPr>
            <a:picLocks noChangeAspect="1"/>
          </p:cNvPicPr>
          <p:nvPr/>
        </p:nvPicPr>
        <p:blipFill>
          <a:blip r:embed="rId7">
            <a:alphaModFix amt="69000"/>
          </a:blip>
          <a:stretch>
            <a:fillRect/>
          </a:stretch>
        </p:blipFill>
        <p:spPr>
          <a:xfrm>
            <a:off x="914400" y="2514601"/>
            <a:ext cx="10363200" cy="1828799"/>
          </a:xfrm>
          <a:prstGeom prst="rect">
            <a:avLst/>
          </a:prstGeom>
        </p:spPr>
      </p:pic>
      <p:pic>
        <p:nvPicPr>
          <p:cNvPr id="14" name="Picture 14" descr="white.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54148" y="1714504"/>
            <a:ext cx="3713821" cy="3621737"/>
          </a:xfrm>
          <a:prstGeom prst="rect">
            <a:avLst/>
          </a:prstGeom>
        </p:spPr>
      </p:pic>
      <p:pic>
        <p:nvPicPr>
          <p:cNvPr id="16" name="Picture 16" descr="brown.png"/>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8061068" y="1714504"/>
            <a:ext cx="3713821" cy="3621737"/>
          </a:xfrm>
          <a:prstGeom prst="rect">
            <a:avLst/>
          </a:prstGeom>
        </p:spPr>
      </p:pic>
      <p:pic>
        <p:nvPicPr>
          <p:cNvPr id="10" name="Picture 10" descr="beige.png"/>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967972" y="3103964"/>
            <a:ext cx="3713821" cy="3621737"/>
          </a:xfrm>
          <a:prstGeom prst="rect">
            <a:avLst/>
          </a:prstGeom>
        </p:spPr>
      </p:pic>
      <p:sp>
        <p:nvSpPr>
          <p:cNvPr id="3" name="Title 1">
            <a:extLst>
              <a:ext uri="{FF2B5EF4-FFF2-40B4-BE49-F238E27FC236}">
                <a16:creationId xmlns:a16="http://schemas.microsoft.com/office/drawing/2014/main" id="{C0220307-03AE-6BCA-581A-A8E4EB23CD02}"/>
              </a:ext>
            </a:extLst>
          </p:cNvPr>
          <p:cNvSpPr txBox="1">
            <a:spLocks/>
          </p:cNvSpPr>
          <p:nvPr/>
        </p:nvSpPr>
        <p:spPr>
          <a:xfrm>
            <a:off x="1460123" y="1200149"/>
            <a:ext cx="9271753" cy="4784913"/>
          </a:xfrm>
          <a:prstGeom prst="rect">
            <a:avLst/>
          </a:prstGeom>
          <a:solidFill>
            <a:srgbClr val="FFC000">
              <a:alpha val="67843"/>
            </a:srgbClr>
          </a:solid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dirty="0">
                <a:latin typeface="Arial" charset="0"/>
                <a:ea typeface="Arial" charset="0"/>
                <a:cs typeface="Arial" charset="0"/>
              </a:rPr>
              <a:t>Literature Overview</a:t>
            </a:r>
            <a:br>
              <a:rPr lang="en-US" sz="6600" b="1" dirty="0">
                <a:latin typeface="Arial" charset="0"/>
                <a:ea typeface="Arial" charset="0"/>
                <a:cs typeface="Arial" charset="0"/>
              </a:rPr>
            </a:br>
            <a:r>
              <a:rPr lang="en-US" sz="6600" b="1" dirty="0">
                <a:latin typeface="Arial" charset="0"/>
                <a:ea typeface="Arial" charset="0"/>
                <a:cs typeface="Arial" charset="0"/>
              </a:rPr>
              <a:t>Touchstone Diabetes Center</a:t>
            </a:r>
            <a:br>
              <a:rPr lang="en-US" sz="6600" b="1" dirty="0">
                <a:latin typeface="Arial" charset="0"/>
                <a:ea typeface="Arial" charset="0"/>
                <a:cs typeface="Arial" charset="0"/>
              </a:rPr>
            </a:br>
            <a:r>
              <a:rPr lang="en-US" sz="6600" b="1" dirty="0">
                <a:latin typeface="Arial" charset="0"/>
                <a:ea typeface="Arial" charset="0"/>
                <a:cs typeface="Arial" charset="0"/>
              </a:rPr>
              <a:t>UTSW Medical Center 12/8/2025</a:t>
            </a:r>
            <a:endParaRPr lang="en-US" sz="6600" b="1" dirty="0">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515909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5867  0.027 0.10667  0.06 0.10667  C 0.099 0.10667  0.113 0.05333  0.119 0.02133  L 0.125 -0.02133  C 0.131 -0.05333  0.146 -0.10667  0.19 -0.10667  C 0.218 -0.10667  0.25 -0.05867  0.25 0  C 0.25 0.05867  0.218 0.10667  0.19 0.10667  C 0.146 0.10667  0.131 0.05333  0.125 0.02133  L 0.119 -0.02133  C 0.113 -0.05333  0.099 -0.10667  0.06 -0.10667  C 0.027 -0.10667  0 -0.05867  0 0  Z" pathEditMode="relative" ptsTypes="">
                                      <p:cBhvr>
                                        <p:cTn id="6" dur="20000" fill="hold"/>
                                        <p:tgtEl>
                                          <p:spTgt spid="14"/>
                                        </p:tgtEl>
                                        <p:attrNameLst>
                                          <p:attrName>ppt_x</p:attrName>
                                          <p:attrName>ppt_y</p:attrName>
                                        </p:attrNameLst>
                                      </p:cBhvr>
                                    </p:animMotion>
                                  </p:childTnLst>
                                </p:cTn>
                              </p:par>
                              <p:par>
                                <p:cTn id="7" presetID="28" presetClass="path" presetSubtype="0" repeatCount="indefinite" accel="50000" decel="50000" fill="hold" nodeType="withEffect">
                                  <p:stCondLst>
                                    <p:cond delay="0"/>
                                  </p:stCondLst>
                                  <p:childTnLst>
                                    <p:animMotion origin="layout" path="M 0.09701 -0.38611 C 0.16745 -0.38611 0.225 -0.33958 0.225 -0.28333 C 0.225 -0.22361 0.16745 -0.17685 0.09701 -0.17685 C 0.02643 -0.17685 -0.03099 -0.13056 -0.03099 -0.07384 C -0.03099 -0.01759 0.02643 0.02917 0.09701 0.02917 C 0.16745 0.02917 0.225 0.07569 0.225 0.13194 C 0.225 0.18866 0.16745 0.23495 0.09701 0.23495 C 0.02643 0.23495 -0.03099 0.28171 -0.03099 0.34143 C -0.03099 0.39768 0.02643 0.44444 0.09701 0.44444 C 0.16745 0.44444 0.225 0.39768 0.225 0.34143 C 0.225 0.28171 0.16745 0.23495 0.09701 0.23495 C 0.02643 0.23495 -0.03099 0.18866 -0.03099 0.13194 C -0.03099 0.07569 0.02643 0.02917 0.09701 0.02917 C 0.16745 0.02917 0.225 -0.01759 0.225 -0.07384 C 0.225 -0.13056 0.16745 -0.17685 0.09701 -0.17685 C 0.02643 -0.17685 -0.03099 -0.22361 -0.03099 -0.28333 C -0.03099 -0.33958 0.02643 -0.38611 0.09701 -0.38611 Z " pathEditMode="relative" rAng="0" ptsTypes="fffffffffffffffff">
                                      <p:cBhvr>
                                        <p:cTn id="8" dur="40000" fill="hold"/>
                                        <p:tgtEl>
                                          <p:spTgt spid="10"/>
                                        </p:tgtEl>
                                        <p:attrNameLst>
                                          <p:attrName>ppt_x</p:attrName>
                                          <p:attrName>ppt_y</p:attrName>
                                        </p:attrNameLst>
                                      </p:cBhvr>
                                      <p:rCtr x="0" y="41528"/>
                                    </p:animMotion>
                                  </p:childTnLst>
                                </p:cTn>
                              </p:par>
                              <p:par>
                                <p:cTn id="9" presetID="1" presetClass="path" presetSubtype="0" repeatCount="indefinite" accel="50000" decel="50000" fill="hold" nodeType="withEffect">
                                  <p:stCondLst>
                                    <p:cond delay="0"/>
                                  </p:stCondLst>
                                  <p:childTnLst>
                                    <p:animMotion origin="layout" path="M -0.24792 -0.45208 C -0.04206 -0.45208 0.125 -0.25139 0.125 -0.00394 C 0.125 0.24352 -0.04206 0.44444 -0.24792 0.44444 C -0.45377 0.44444 -0.6207 0.24352 -0.6207 -0.00394 C -0.6207 -0.25139 -0.45377 -0.45208 -0.24792 -0.45208 Z " pathEditMode="relative" rAng="0" ptsTypes="fffff">
                                      <p:cBhvr>
                                        <p:cTn id="10" dur="25000" fill="hold"/>
                                        <p:tgtEl>
                                          <p:spTgt spid="16"/>
                                        </p:tgtEl>
                                        <p:attrNameLst>
                                          <p:attrName>ppt_x</p:attrName>
                                          <p:attrName>ppt_y</p:attrName>
                                        </p:attrNameLst>
                                      </p:cBhvr>
                                      <p:rCtr x="0" y="4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C13BC3-0D82-C65D-0F88-EB805699E19F}"/>
              </a:ext>
            </a:extLst>
          </p:cNvPr>
          <p:cNvPicPr>
            <a:picLocks noChangeAspect="1"/>
          </p:cNvPicPr>
          <p:nvPr/>
        </p:nvPicPr>
        <p:blipFill>
          <a:blip r:embed="rId2"/>
          <a:stretch>
            <a:fillRect/>
          </a:stretch>
        </p:blipFill>
        <p:spPr>
          <a:xfrm>
            <a:off x="672882" y="1097456"/>
            <a:ext cx="11125418" cy="4020644"/>
          </a:xfrm>
          <a:prstGeom prst="rect">
            <a:avLst/>
          </a:prstGeom>
        </p:spPr>
      </p:pic>
      <p:pic>
        <p:nvPicPr>
          <p:cNvPr id="3" name="Picture 2">
            <a:extLst>
              <a:ext uri="{FF2B5EF4-FFF2-40B4-BE49-F238E27FC236}">
                <a16:creationId xmlns:a16="http://schemas.microsoft.com/office/drawing/2014/main" id="{7230685D-3E57-313B-5BD9-A986CE69D2FF}"/>
              </a:ext>
            </a:extLst>
          </p:cNvPr>
          <p:cNvPicPr>
            <a:picLocks noChangeAspect="1"/>
          </p:cNvPicPr>
          <p:nvPr/>
        </p:nvPicPr>
        <p:blipFill>
          <a:blip r:embed="rId3"/>
          <a:stretch>
            <a:fillRect/>
          </a:stretch>
        </p:blipFill>
        <p:spPr>
          <a:xfrm>
            <a:off x="444499" y="5343414"/>
            <a:ext cx="11419929" cy="612886"/>
          </a:xfrm>
          <a:prstGeom prst="rect">
            <a:avLst/>
          </a:prstGeom>
        </p:spPr>
      </p:pic>
      <p:pic>
        <p:nvPicPr>
          <p:cNvPr id="4" name="Picture 3">
            <a:extLst>
              <a:ext uri="{FF2B5EF4-FFF2-40B4-BE49-F238E27FC236}">
                <a16:creationId xmlns:a16="http://schemas.microsoft.com/office/drawing/2014/main" id="{30FE5528-1FC5-FBA1-EEAF-72D2647D4611}"/>
              </a:ext>
            </a:extLst>
          </p:cNvPr>
          <p:cNvPicPr>
            <a:picLocks noChangeAspect="1"/>
          </p:cNvPicPr>
          <p:nvPr/>
        </p:nvPicPr>
        <p:blipFill>
          <a:blip r:embed="rId4"/>
          <a:stretch>
            <a:fillRect/>
          </a:stretch>
        </p:blipFill>
        <p:spPr>
          <a:xfrm>
            <a:off x="2946400" y="171450"/>
            <a:ext cx="4292600" cy="1028700"/>
          </a:xfrm>
          <a:prstGeom prst="rect">
            <a:avLst/>
          </a:prstGeom>
        </p:spPr>
      </p:pic>
      <p:pic>
        <p:nvPicPr>
          <p:cNvPr id="5" name="Picture 4">
            <a:extLst>
              <a:ext uri="{FF2B5EF4-FFF2-40B4-BE49-F238E27FC236}">
                <a16:creationId xmlns:a16="http://schemas.microsoft.com/office/drawing/2014/main" id="{C664E75D-988B-7EAB-D687-96099FA4CBB5}"/>
              </a:ext>
            </a:extLst>
          </p:cNvPr>
          <p:cNvPicPr>
            <a:picLocks noChangeAspect="1"/>
          </p:cNvPicPr>
          <p:nvPr/>
        </p:nvPicPr>
        <p:blipFill>
          <a:blip r:embed="rId5"/>
          <a:stretch>
            <a:fillRect/>
          </a:stretch>
        </p:blipFill>
        <p:spPr>
          <a:xfrm>
            <a:off x="7073900" y="171450"/>
            <a:ext cx="4343400" cy="939800"/>
          </a:xfrm>
          <a:prstGeom prst="rect">
            <a:avLst/>
          </a:prstGeom>
        </p:spPr>
      </p:pic>
      <p:pic>
        <p:nvPicPr>
          <p:cNvPr id="6" name="Picture 5">
            <a:extLst>
              <a:ext uri="{FF2B5EF4-FFF2-40B4-BE49-F238E27FC236}">
                <a16:creationId xmlns:a16="http://schemas.microsoft.com/office/drawing/2014/main" id="{6518F89A-C7D7-E134-6953-9DBC8ACB5A9A}"/>
              </a:ext>
            </a:extLst>
          </p:cNvPr>
          <p:cNvPicPr>
            <a:picLocks noChangeAspect="1"/>
          </p:cNvPicPr>
          <p:nvPr/>
        </p:nvPicPr>
        <p:blipFill>
          <a:blip r:embed="rId6"/>
          <a:stretch>
            <a:fillRect/>
          </a:stretch>
        </p:blipFill>
        <p:spPr>
          <a:xfrm>
            <a:off x="2946400" y="856156"/>
            <a:ext cx="5727700" cy="660400"/>
          </a:xfrm>
          <a:prstGeom prst="rect">
            <a:avLst/>
          </a:prstGeom>
        </p:spPr>
      </p:pic>
    </p:spTree>
    <p:extLst>
      <p:ext uri="{BB962C8B-B14F-4D97-AF65-F5344CB8AC3E}">
        <p14:creationId xmlns:p14="http://schemas.microsoft.com/office/powerpoint/2010/main" val="10635110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F5E831-B8D0-69B4-9E21-1AEC18130430}"/>
              </a:ext>
            </a:extLst>
          </p:cNvPr>
          <p:cNvPicPr>
            <a:picLocks noChangeAspect="1"/>
          </p:cNvPicPr>
          <p:nvPr/>
        </p:nvPicPr>
        <p:blipFill>
          <a:blip r:embed="rId2"/>
          <a:stretch>
            <a:fillRect/>
          </a:stretch>
        </p:blipFill>
        <p:spPr>
          <a:xfrm>
            <a:off x="2209800" y="162152"/>
            <a:ext cx="7772400" cy="4171496"/>
          </a:xfrm>
          <a:prstGeom prst="rect">
            <a:avLst/>
          </a:prstGeom>
        </p:spPr>
      </p:pic>
      <p:pic>
        <p:nvPicPr>
          <p:cNvPr id="3" name="Picture 2">
            <a:extLst>
              <a:ext uri="{FF2B5EF4-FFF2-40B4-BE49-F238E27FC236}">
                <a16:creationId xmlns:a16="http://schemas.microsoft.com/office/drawing/2014/main" id="{35C4B0C3-9DA5-5CC9-AAFC-24ECDE1CE282}"/>
              </a:ext>
            </a:extLst>
          </p:cNvPr>
          <p:cNvPicPr>
            <a:picLocks noChangeAspect="1"/>
          </p:cNvPicPr>
          <p:nvPr/>
        </p:nvPicPr>
        <p:blipFill>
          <a:blip r:embed="rId3"/>
          <a:stretch>
            <a:fillRect/>
          </a:stretch>
        </p:blipFill>
        <p:spPr>
          <a:xfrm>
            <a:off x="4914900" y="3956028"/>
            <a:ext cx="6121400" cy="2739820"/>
          </a:xfrm>
          <a:prstGeom prst="rect">
            <a:avLst/>
          </a:prstGeom>
        </p:spPr>
      </p:pic>
    </p:spTree>
    <p:extLst>
      <p:ext uri="{BB962C8B-B14F-4D97-AF65-F5344CB8AC3E}">
        <p14:creationId xmlns:p14="http://schemas.microsoft.com/office/powerpoint/2010/main" val="3001100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806318B-0D9A-341C-6962-C61E42B92D46}"/>
              </a:ext>
            </a:extLst>
          </p:cNvPr>
          <p:cNvPicPr>
            <a:picLocks noChangeAspect="1"/>
          </p:cNvPicPr>
          <p:nvPr/>
        </p:nvPicPr>
        <p:blipFill>
          <a:blip r:embed="rId2"/>
          <a:stretch>
            <a:fillRect/>
          </a:stretch>
        </p:blipFill>
        <p:spPr>
          <a:xfrm>
            <a:off x="2209800" y="124919"/>
            <a:ext cx="7772400" cy="6608162"/>
          </a:xfrm>
          <a:prstGeom prst="rect">
            <a:avLst/>
          </a:prstGeom>
        </p:spPr>
      </p:pic>
    </p:spTree>
    <p:extLst>
      <p:ext uri="{BB962C8B-B14F-4D97-AF65-F5344CB8AC3E}">
        <p14:creationId xmlns:p14="http://schemas.microsoft.com/office/powerpoint/2010/main" val="32340380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E75E33-65D8-E917-7378-E3A419EEE26D}"/>
              </a:ext>
            </a:extLst>
          </p:cNvPr>
          <p:cNvPicPr>
            <a:picLocks noChangeAspect="1"/>
          </p:cNvPicPr>
          <p:nvPr/>
        </p:nvPicPr>
        <p:blipFill>
          <a:blip r:embed="rId2"/>
          <a:stretch>
            <a:fillRect/>
          </a:stretch>
        </p:blipFill>
        <p:spPr>
          <a:xfrm>
            <a:off x="1394352" y="149664"/>
            <a:ext cx="9403296" cy="6558672"/>
          </a:xfrm>
          <a:prstGeom prst="rect">
            <a:avLst/>
          </a:prstGeom>
        </p:spPr>
      </p:pic>
    </p:spTree>
    <p:extLst>
      <p:ext uri="{BB962C8B-B14F-4D97-AF65-F5344CB8AC3E}">
        <p14:creationId xmlns:p14="http://schemas.microsoft.com/office/powerpoint/2010/main" val="23799592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23B604-B365-345E-7FA5-F63A5BD6FC2B}"/>
              </a:ext>
            </a:extLst>
          </p:cNvPr>
          <p:cNvPicPr>
            <a:picLocks noChangeAspect="1"/>
          </p:cNvPicPr>
          <p:nvPr/>
        </p:nvPicPr>
        <p:blipFill>
          <a:blip r:embed="rId2"/>
          <a:stretch>
            <a:fillRect/>
          </a:stretch>
        </p:blipFill>
        <p:spPr>
          <a:xfrm>
            <a:off x="2349500" y="1379860"/>
            <a:ext cx="7772400" cy="1355079"/>
          </a:xfrm>
          <a:prstGeom prst="rect">
            <a:avLst/>
          </a:prstGeom>
        </p:spPr>
      </p:pic>
      <p:pic>
        <p:nvPicPr>
          <p:cNvPr id="3" name="Picture 2">
            <a:extLst>
              <a:ext uri="{FF2B5EF4-FFF2-40B4-BE49-F238E27FC236}">
                <a16:creationId xmlns:a16="http://schemas.microsoft.com/office/drawing/2014/main" id="{57703ABF-14A3-299D-AB40-B86A043AD076}"/>
              </a:ext>
            </a:extLst>
          </p:cNvPr>
          <p:cNvPicPr>
            <a:picLocks noChangeAspect="1"/>
          </p:cNvPicPr>
          <p:nvPr/>
        </p:nvPicPr>
        <p:blipFill>
          <a:blip r:embed="rId3"/>
          <a:stretch>
            <a:fillRect/>
          </a:stretch>
        </p:blipFill>
        <p:spPr>
          <a:xfrm>
            <a:off x="2349500" y="2734939"/>
            <a:ext cx="7772400" cy="1941261"/>
          </a:xfrm>
          <a:prstGeom prst="rect">
            <a:avLst/>
          </a:prstGeom>
        </p:spPr>
      </p:pic>
    </p:spTree>
    <p:extLst>
      <p:ext uri="{BB962C8B-B14F-4D97-AF65-F5344CB8AC3E}">
        <p14:creationId xmlns:p14="http://schemas.microsoft.com/office/powerpoint/2010/main" val="159897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DF5723-A2F0-01D7-9827-8C46A38B5BCA}"/>
              </a:ext>
            </a:extLst>
          </p:cNvPr>
          <p:cNvPicPr>
            <a:picLocks noChangeAspect="1"/>
          </p:cNvPicPr>
          <p:nvPr/>
        </p:nvPicPr>
        <p:blipFill>
          <a:blip r:embed="rId2"/>
          <a:stretch>
            <a:fillRect/>
          </a:stretch>
        </p:blipFill>
        <p:spPr>
          <a:xfrm>
            <a:off x="1137927" y="1304607"/>
            <a:ext cx="9916145" cy="4448493"/>
          </a:xfrm>
          <a:prstGeom prst="rect">
            <a:avLst/>
          </a:prstGeom>
        </p:spPr>
      </p:pic>
      <p:pic>
        <p:nvPicPr>
          <p:cNvPr id="3" name="Picture 2">
            <a:extLst>
              <a:ext uri="{FF2B5EF4-FFF2-40B4-BE49-F238E27FC236}">
                <a16:creationId xmlns:a16="http://schemas.microsoft.com/office/drawing/2014/main" id="{E557E5F9-1906-B673-E919-3C182B71B369}"/>
              </a:ext>
            </a:extLst>
          </p:cNvPr>
          <p:cNvPicPr>
            <a:picLocks noChangeAspect="1"/>
          </p:cNvPicPr>
          <p:nvPr/>
        </p:nvPicPr>
        <p:blipFill>
          <a:blip r:embed="rId3"/>
          <a:stretch>
            <a:fillRect/>
          </a:stretch>
        </p:blipFill>
        <p:spPr>
          <a:xfrm>
            <a:off x="3281672" y="890935"/>
            <a:ext cx="7772400" cy="427929"/>
          </a:xfrm>
          <a:prstGeom prst="rect">
            <a:avLst/>
          </a:prstGeom>
        </p:spPr>
      </p:pic>
    </p:spTree>
    <p:extLst>
      <p:ext uri="{BB962C8B-B14F-4D97-AF65-F5344CB8AC3E}">
        <p14:creationId xmlns:p14="http://schemas.microsoft.com/office/powerpoint/2010/main" val="32376370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09612B-A301-3A31-01D5-B5D7E49AF0F4}"/>
              </a:ext>
            </a:extLst>
          </p:cNvPr>
          <p:cNvPicPr>
            <a:picLocks noChangeAspect="1"/>
          </p:cNvPicPr>
          <p:nvPr/>
        </p:nvPicPr>
        <p:blipFill>
          <a:blip r:embed="rId2"/>
          <a:stretch>
            <a:fillRect/>
          </a:stretch>
        </p:blipFill>
        <p:spPr>
          <a:xfrm>
            <a:off x="337568" y="1302734"/>
            <a:ext cx="11516864" cy="3967766"/>
          </a:xfrm>
          <a:prstGeom prst="rect">
            <a:avLst/>
          </a:prstGeom>
        </p:spPr>
      </p:pic>
    </p:spTree>
    <p:extLst>
      <p:ext uri="{BB962C8B-B14F-4D97-AF65-F5344CB8AC3E}">
        <p14:creationId xmlns:p14="http://schemas.microsoft.com/office/powerpoint/2010/main" val="4002769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4BBA7B-DD27-BBC9-9674-E7B2A0246A6B}"/>
              </a:ext>
            </a:extLst>
          </p:cNvPr>
          <p:cNvPicPr>
            <a:picLocks noChangeAspect="1"/>
          </p:cNvPicPr>
          <p:nvPr/>
        </p:nvPicPr>
        <p:blipFill>
          <a:blip r:embed="rId2"/>
          <a:stretch>
            <a:fillRect/>
          </a:stretch>
        </p:blipFill>
        <p:spPr>
          <a:xfrm>
            <a:off x="6562442" y="2059031"/>
            <a:ext cx="5248557" cy="2739938"/>
          </a:xfrm>
          <a:prstGeom prst="rect">
            <a:avLst/>
          </a:prstGeom>
        </p:spPr>
      </p:pic>
      <p:pic>
        <p:nvPicPr>
          <p:cNvPr id="3" name="Picture 2">
            <a:extLst>
              <a:ext uri="{FF2B5EF4-FFF2-40B4-BE49-F238E27FC236}">
                <a16:creationId xmlns:a16="http://schemas.microsoft.com/office/drawing/2014/main" id="{B393ADB0-F536-D07E-5C90-66BD5C880D52}"/>
              </a:ext>
            </a:extLst>
          </p:cNvPr>
          <p:cNvPicPr>
            <a:picLocks noChangeAspect="1"/>
          </p:cNvPicPr>
          <p:nvPr/>
        </p:nvPicPr>
        <p:blipFill>
          <a:blip r:embed="rId3"/>
          <a:stretch>
            <a:fillRect/>
          </a:stretch>
        </p:blipFill>
        <p:spPr>
          <a:xfrm>
            <a:off x="805635" y="679450"/>
            <a:ext cx="5490224" cy="5499100"/>
          </a:xfrm>
          <a:prstGeom prst="rect">
            <a:avLst/>
          </a:prstGeom>
        </p:spPr>
      </p:pic>
    </p:spTree>
    <p:extLst>
      <p:ext uri="{BB962C8B-B14F-4D97-AF65-F5344CB8AC3E}">
        <p14:creationId xmlns:p14="http://schemas.microsoft.com/office/powerpoint/2010/main" val="42024903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15CB05E-195E-E659-0C37-315A01AD88C4}"/>
              </a:ext>
            </a:extLst>
          </p:cNvPr>
          <p:cNvPicPr>
            <a:picLocks noChangeAspect="1"/>
          </p:cNvPicPr>
          <p:nvPr/>
        </p:nvPicPr>
        <p:blipFill>
          <a:blip r:embed="rId2"/>
          <a:stretch>
            <a:fillRect/>
          </a:stretch>
        </p:blipFill>
        <p:spPr>
          <a:xfrm>
            <a:off x="1321520" y="1024415"/>
            <a:ext cx="9816380" cy="3699985"/>
          </a:xfrm>
          <a:prstGeom prst="rect">
            <a:avLst/>
          </a:prstGeom>
        </p:spPr>
      </p:pic>
      <p:pic>
        <p:nvPicPr>
          <p:cNvPr id="3" name="Picture 2">
            <a:extLst>
              <a:ext uri="{FF2B5EF4-FFF2-40B4-BE49-F238E27FC236}">
                <a16:creationId xmlns:a16="http://schemas.microsoft.com/office/drawing/2014/main" id="{3A4E802A-B484-BE6A-5C2C-F8924E794F62}"/>
              </a:ext>
            </a:extLst>
          </p:cNvPr>
          <p:cNvPicPr>
            <a:picLocks noChangeAspect="1"/>
          </p:cNvPicPr>
          <p:nvPr/>
        </p:nvPicPr>
        <p:blipFill>
          <a:blip r:embed="rId3"/>
          <a:stretch>
            <a:fillRect/>
          </a:stretch>
        </p:blipFill>
        <p:spPr>
          <a:xfrm>
            <a:off x="3187700" y="1123950"/>
            <a:ext cx="6400800" cy="1003300"/>
          </a:xfrm>
          <a:prstGeom prst="rect">
            <a:avLst/>
          </a:prstGeom>
        </p:spPr>
      </p:pic>
    </p:spTree>
    <p:extLst>
      <p:ext uri="{BB962C8B-B14F-4D97-AF65-F5344CB8AC3E}">
        <p14:creationId xmlns:p14="http://schemas.microsoft.com/office/powerpoint/2010/main" val="41949590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96B2FD-EE46-CF87-AA38-4FD57488C15D}"/>
              </a:ext>
            </a:extLst>
          </p:cNvPr>
          <p:cNvPicPr>
            <a:picLocks noChangeAspect="1"/>
          </p:cNvPicPr>
          <p:nvPr/>
        </p:nvPicPr>
        <p:blipFill>
          <a:blip r:embed="rId2"/>
          <a:stretch>
            <a:fillRect/>
          </a:stretch>
        </p:blipFill>
        <p:spPr>
          <a:xfrm>
            <a:off x="228176" y="251646"/>
            <a:ext cx="11735648" cy="3151954"/>
          </a:xfrm>
          <a:prstGeom prst="rect">
            <a:avLst/>
          </a:prstGeom>
        </p:spPr>
      </p:pic>
      <p:pic>
        <p:nvPicPr>
          <p:cNvPr id="4" name="Picture 3">
            <a:extLst>
              <a:ext uri="{FF2B5EF4-FFF2-40B4-BE49-F238E27FC236}">
                <a16:creationId xmlns:a16="http://schemas.microsoft.com/office/drawing/2014/main" id="{160C7070-AFC9-08ED-C0E3-C8ECDD215CEB}"/>
              </a:ext>
            </a:extLst>
          </p:cNvPr>
          <p:cNvPicPr>
            <a:picLocks noChangeAspect="1"/>
          </p:cNvPicPr>
          <p:nvPr/>
        </p:nvPicPr>
        <p:blipFill>
          <a:blip r:embed="rId3"/>
          <a:stretch>
            <a:fillRect/>
          </a:stretch>
        </p:blipFill>
        <p:spPr>
          <a:xfrm>
            <a:off x="787400" y="3454401"/>
            <a:ext cx="10617200" cy="3264706"/>
          </a:xfrm>
          <a:prstGeom prst="rect">
            <a:avLst/>
          </a:prstGeom>
        </p:spPr>
      </p:pic>
    </p:spTree>
    <p:extLst>
      <p:ext uri="{BB962C8B-B14F-4D97-AF65-F5344CB8AC3E}">
        <p14:creationId xmlns:p14="http://schemas.microsoft.com/office/powerpoint/2010/main" val="4517710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F03C42-C453-B144-0721-24090DD9716D}"/>
              </a:ext>
            </a:extLst>
          </p:cNvPr>
          <p:cNvSpPr>
            <a:spLocks noGrp="1"/>
          </p:cNvSpPr>
          <p:nvPr>
            <p:ph type="title"/>
          </p:nvPr>
        </p:nvSpPr>
        <p:spPr>
          <a:xfrm>
            <a:off x="838200" y="1992312"/>
            <a:ext cx="10515600" cy="1325563"/>
          </a:xfrm>
        </p:spPr>
        <p:txBody>
          <a:bodyPr>
            <a:normAutofit fontScale="90000"/>
          </a:bodyPr>
          <a:lstStyle/>
          <a:p>
            <a:pPr algn="ctr"/>
            <a:r>
              <a:rPr lang="en-US" b="1" i="1" dirty="0">
                <a:solidFill>
                  <a:schemeClr val="bg1"/>
                </a:solidFill>
                <a:latin typeface="Arial" panose="020B0604020202020204" pitchFamily="34" charset="0"/>
                <a:cs typeface="Arial" panose="020B0604020202020204" pitchFamily="34" charset="0"/>
              </a:rPr>
              <a:t>Diabetes Podcast</a:t>
            </a:r>
            <a:br>
              <a:rPr lang="en-US" b="1" dirty="0">
                <a:solidFill>
                  <a:srgbClr val="FFC000"/>
                </a:solidFill>
                <a:latin typeface="Arial" panose="020B0604020202020204" pitchFamily="34" charset="0"/>
                <a:cs typeface="Arial" panose="020B0604020202020204" pitchFamily="34" charset="0"/>
              </a:rPr>
            </a:br>
            <a:r>
              <a:rPr lang="en-US" b="1" dirty="0">
                <a:solidFill>
                  <a:srgbClr val="FFC000"/>
                </a:solidFill>
                <a:latin typeface="Arial" panose="020B0604020202020204" pitchFamily="34" charset="0"/>
                <a:cs typeface="Arial" panose="020B0604020202020204" pitchFamily="34" charset="0"/>
              </a:rPr>
              <a:t>Bergman on altering lipid localization and adipose tissue cellular composition through weight loss</a:t>
            </a:r>
            <a:br>
              <a:rPr lang="en-US" b="1" dirty="0">
                <a:solidFill>
                  <a:srgbClr val="FFC000"/>
                </a:solidFill>
                <a:latin typeface="Arial" panose="020B0604020202020204" pitchFamily="34" charset="0"/>
                <a:cs typeface="Arial" panose="020B0604020202020204" pitchFamily="34" charset="0"/>
              </a:rPr>
            </a:br>
            <a:endParaRPr lang="en-US" dirty="0">
              <a:solidFill>
                <a:srgbClr val="FFC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8CBA708-31BE-5A17-5791-594241073D6E}"/>
              </a:ext>
            </a:extLst>
          </p:cNvPr>
          <p:cNvSpPr>
            <a:spLocks noGrp="1"/>
          </p:cNvSpPr>
          <p:nvPr>
            <p:ph idx="1"/>
          </p:nvPr>
        </p:nvSpPr>
        <p:spPr>
          <a:xfrm>
            <a:off x="838200" y="4202906"/>
            <a:ext cx="10515600" cy="1325563"/>
          </a:xfrm>
        </p:spPr>
        <p:txBody>
          <a:bodyPr/>
          <a:lstStyle/>
          <a:p>
            <a:pPr algn="ctr"/>
            <a:r>
              <a:rPr lang="en-US" i="1" dirty="0">
                <a:solidFill>
                  <a:schemeClr val="bg1"/>
                </a:solidFill>
                <a:latin typeface="Arial" panose="020B0604020202020204" pitchFamily="34" charset="0"/>
                <a:cs typeface="Arial" panose="020B0604020202020204" pitchFamily="34" charset="0"/>
                <a:hlinkClick r:id="rId2" tooltip="https://youtu.be/oyMSF9wEf7g">
                  <a:extLst>
                    <a:ext uri="{A12FA001-AC4F-418D-AE19-62706E023703}">
                      <ahyp:hlinkClr xmlns:ahyp="http://schemas.microsoft.com/office/drawing/2018/hyperlinkcolor" val="tx"/>
                    </a:ext>
                  </a:extLst>
                </a:hlinkClick>
              </a:rPr>
              <a:t>https://youtu.be/oyMSF9wEf7g</a:t>
            </a:r>
            <a:endParaRPr lang="en-US"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007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063DC3-84B3-535B-DDC6-D1300E49999B}"/>
              </a:ext>
            </a:extLst>
          </p:cNvPr>
          <p:cNvPicPr>
            <a:picLocks noChangeAspect="1"/>
          </p:cNvPicPr>
          <p:nvPr/>
        </p:nvPicPr>
        <p:blipFill>
          <a:blip r:embed="rId2"/>
          <a:stretch>
            <a:fillRect/>
          </a:stretch>
        </p:blipFill>
        <p:spPr>
          <a:xfrm>
            <a:off x="1320800" y="604336"/>
            <a:ext cx="10192522" cy="2378735"/>
          </a:xfrm>
          <a:prstGeom prst="rect">
            <a:avLst/>
          </a:prstGeom>
        </p:spPr>
      </p:pic>
      <p:pic>
        <p:nvPicPr>
          <p:cNvPr id="3" name="Picture 2">
            <a:extLst>
              <a:ext uri="{FF2B5EF4-FFF2-40B4-BE49-F238E27FC236}">
                <a16:creationId xmlns:a16="http://schemas.microsoft.com/office/drawing/2014/main" id="{F0CEAF11-AE68-E082-66B7-557E6AA21BDC}"/>
              </a:ext>
            </a:extLst>
          </p:cNvPr>
          <p:cNvPicPr>
            <a:picLocks noChangeAspect="1"/>
          </p:cNvPicPr>
          <p:nvPr/>
        </p:nvPicPr>
        <p:blipFill>
          <a:blip r:embed="rId3"/>
          <a:stretch>
            <a:fillRect/>
          </a:stretch>
        </p:blipFill>
        <p:spPr>
          <a:xfrm>
            <a:off x="1320800" y="3212410"/>
            <a:ext cx="10192520" cy="2375590"/>
          </a:xfrm>
          <a:prstGeom prst="rect">
            <a:avLst/>
          </a:prstGeom>
        </p:spPr>
      </p:pic>
    </p:spTree>
    <p:extLst>
      <p:ext uri="{BB962C8B-B14F-4D97-AF65-F5344CB8AC3E}">
        <p14:creationId xmlns:p14="http://schemas.microsoft.com/office/powerpoint/2010/main" val="1924644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B9962A-8651-EDEA-97E4-74B0F4BBFA27}"/>
              </a:ext>
            </a:extLst>
          </p:cNvPr>
          <p:cNvPicPr>
            <a:picLocks noChangeAspect="1"/>
          </p:cNvPicPr>
          <p:nvPr/>
        </p:nvPicPr>
        <p:blipFill>
          <a:blip r:embed="rId2"/>
          <a:stretch>
            <a:fillRect/>
          </a:stretch>
        </p:blipFill>
        <p:spPr>
          <a:xfrm>
            <a:off x="400707" y="1228724"/>
            <a:ext cx="11390586" cy="4587875"/>
          </a:xfrm>
          <a:prstGeom prst="rect">
            <a:avLst/>
          </a:prstGeom>
        </p:spPr>
      </p:pic>
      <p:pic>
        <p:nvPicPr>
          <p:cNvPr id="4" name="Picture 3">
            <a:extLst>
              <a:ext uri="{FF2B5EF4-FFF2-40B4-BE49-F238E27FC236}">
                <a16:creationId xmlns:a16="http://schemas.microsoft.com/office/drawing/2014/main" id="{15CC68BA-00B2-E6E6-7BFD-6173148473C6}"/>
              </a:ext>
            </a:extLst>
          </p:cNvPr>
          <p:cNvPicPr>
            <a:picLocks noChangeAspect="1"/>
          </p:cNvPicPr>
          <p:nvPr/>
        </p:nvPicPr>
        <p:blipFill>
          <a:blip r:embed="rId3"/>
          <a:stretch>
            <a:fillRect/>
          </a:stretch>
        </p:blipFill>
        <p:spPr>
          <a:xfrm>
            <a:off x="5499100" y="1131885"/>
            <a:ext cx="3683000" cy="660400"/>
          </a:xfrm>
          <a:prstGeom prst="rect">
            <a:avLst/>
          </a:prstGeom>
        </p:spPr>
      </p:pic>
      <p:pic>
        <p:nvPicPr>
          <p:cNvPr id="3" name="Picture 2">
            <a:extLst>
              <a:ext uri="{FF2B5EF4-FFF2-40B4-BE49-F238E27FC236}">
                <a16:creationId xmlns:a16="http://schemas.microsoft.com/office/drawing/2014/main" id="{2EF5DAC9-9242-CB72-D87D-E1913416825F}"/>
              </a:ext>
            </a:extLst>
          </p:cNvPr>
          <p:cNvPicPr>
            <a:picLocks noChangeAspect="1"/>
          </p:cNvPicPr>
          <p:nvPr/>
        </p:nvPicPr>
        <p:blipFill>
          <a:blip r:embed="rId4"/>
          <a:stretch>
            <a:fillRect/>
          </a:stretch>
        </p:blipFill>
        <p:spPr>
          <a:xfrm>
            <a:off x="4018893" y="467934"/>
            <a:ext cx="7772400" cy="760790"/>
          </a:xfrm>
          <a:prstGeom prst="rect">
            <a:avLst/>
          </a:prstGeom>
        </p:spPr>
      </p:pic>
    </p:spTree>
    <p:extLst>
      <p:ext uri="{BB962C8B-B14F-4D97-AF65-F5344CB8AC3E}">
        <p14:creationId xmlns:p14="http://schemas.microsoft.com/office/powerpoint/2010/main" val="21702375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BB1652-F520-FECA-7904-0CBC1BACA1A1}"/>
              </a:ext>
            </a:extLst>
          </p:cNvPr>
          <p:cNvPicPr>
            <a:picLocks noChangeAspect="1"/>
          </p:cNvPicPr>
          <p:nvPr/>
        </p:nvPicPr>
        <p:blipFill>
          <a:blip r:embed="rId2"/>
          <a:stretch>
            <a:fillRect/>
          </a:stretch>
        </p:blipFill>
        <p:spPr>
          <a:xfrm>
            <a:off x="881295" y="1422101"/>
            <a:ext cx="10802705" cy="3213399"/>
          </a:xfrm>
          <a:prstGeom prst="rect">
            <a:avLst/>
          </a:prstGeom>
        </p:spPr>
      </p:pic>
    </p:spTree>
    <p:extLst>
      <p:ext uri="{BB962C8B-B14F-4D97-AF65-F5344CB8AC3E}">
        <p14:creationId xmlns:p14="http://schemas.microsoft.com/office/powerpoint/2010/main" val="56901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208311-F0BA-5F3C-85C8-00359FE9BE46}"/>
              </a:ext>
            </a:extLst>
          </p:cNvPr>
          <p:cNvPicPr>
            <a:picLocks noChangeAspect="1"/>
          </p:cNvPicPr>
          <p:nvPr/>
        </p:nvPicPr>
        <p:blipFill>
          <a:blip r:embed="rId2"/>
          <a:stretch>
            <a:fillRect/>
          </a:stretch>
        </p:blipFill>
        <p:spPr>
          <a:xfrm>
            <a:off x="599492" y="565150"/>
            <a:ext cx="5304063" cy="5346700"/>
          </a:xfrm>
          <a:prstGeom prst="rect">
            <a:avLst/>
          </a:prstGeom>
        </p:spPr>
      </p:pic>
      <p:pic>
        <p:nvPicPr>
          <p:cNvPr id="3" name="Picture 2">
            <a:extLst>
              <a:ext uri="{FF2B5EF4-FFF2-40B4-BE49-F238E27FC236}">
                <a16:creationId xmlns:a16="http://schemas.microsoft.com/office/drawing/2014/main" id="{2E0EC605-07F6-5A21-7E3A-EA7037B1827C}"/>
              </a:ext>
            </a:extLst>
          </p:cNvPr>
          <p:cNvPicPr>
            <a:picLocks noChangeAspect="1"/>
          </p:cNvPicPr>
          <p:nvPr/>
        </p:nvPicPr>
        <p:blipFill>
          <a:blip r:embed="rId3"/>
          <a:stretch>
            <a:fillRect/>
          </a:stretch>
        </p:blipFill>
        <p:spPr>
          <a:xfrm>
            <a:off x="6096000" y="1840413"/>
            <a:ext cx="5815688" cy="3177173"/>
          </a:xfrm>
          <a:prstGeom prst="rect">
            <a:avLst/>
          </a:prstGeom>
        </p:spPr>
      </p:pic>
    </p:spTree>
    <p:extLst>
      <p:ext uri="{BB962C8B-B14F-4D97-AF65-F5344CB8AC3E}">
        <p14:creationId xmlns:p14="http://schemas.microsoft.com/office/powerpoint/2010/main" val="15543625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92E5B8-C8A4-295F-8C0E-03A95DA791EA}"/>
              </a:ext>
            </a:extLst>
          </p:cNvPr>
          <p:cNvPicPr>
            <a:picLocks noChangeAspect="1"/>
          </p:cNvPicPr>
          <p:nvPr/>
        </p:nvPicPr>
        <p:blipFill>
          <a:blip r:embed="rId2"/>
          <a:stretch>
            <a:fillRect/>
          </a:stretch>
        </p:blipFill>
        <p:spPr>
          <a:xfrm>
            <a:off x="1600200" y="460522"/>
            <a:ext cx="8432800" cy="5936956"/>
          </a:xfrm>
          <a:prstGeom prst="rect">
            <a:avLst/>
          </a:prstGeom>
        </p:spPr>
      </p:pic>
    </p:spTree>
    <p:extLst>
      <p:ext uri="{BB962C8B-B14F-4D97-AF65-F5344CB8AC3E}">
        <p14:creationId xmlns:p14="http://schemas.microsoft.com/office/powerpoint/2010/main" val="3750716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E42B8F5-ABCA-7B4F-6E4A-80BFF209D128}"/>
              </a:ext>
            </a:extLst>
          </p:cNvPr>
          <p:cNvPicPr>
            <a:picLocks noChangeAspect="1"/>
          </p:cNvPicPr>
          <p:nvPr/>
        </p:nvPicPr>
        <p:blipFill>
          <a:blip r:embed="rId2"/>
          <a:stretch>
            <a:fillRect/>
          </a:stretch>
        </p:blipFill>
        <p:spPr>
          <a:xfrm>
            <a:off x="18889" y="1405944"/>
            <a:ext cx="12154222" cy="3864556"/>
          </a:xfrm>
          <a:prstGeom prst="rect">
            <a:avLst/>
          </a:prstGeom>
        </p:spPr>
      </p:pic>
      <p:pic>
        <p:nvPicPr>
          <p:cNvPr id="3" name="Picture 2">
            <a:extLst>
              <a:ext uri="{FF2B5EF4-FFF2-40B4-BE49-F238E27FC236}">
                <a16:creationId xmlns:a16="http://schemas.microsoft.com/office/drawing/2014/main" id="{96BFC946-E44F-6169-6AAB-0E2E84828E49}"/>
              </a:ext>
            </a:extLst>
          </p:cNvPr>
          <p:cNvPicPr>
            <a:picLocks noChangeAspect="1"/>
          </p:cNvPicPr>
          <p:nvPr/>
        </p:nvPicPr>
        <p:blipFill>
          <a:blip r:embed="rId3"/>
          <a:stretch>
            <a:fillRect/>
          </a:stretch>
        </p:blipFill>
        <p:spPr>
          <a:xfrm>
            <a:off x="4400711" y="5270500"/>
            <a:ext cx="7772400" cy="974197"/>
          </a:xfrm>
          <a:prstGeom prst="rect">
            <a:avLst/>
          </a:prstGeom>
        </p:spPr>
      </p:pic>
    </p:spTree>
    <p:extLst>
      <p:ext uri="{BB962C8B-B14F-4D97-AF65-F5344CB8AC3E}">
        <p14:creationId xmlns:p14="http://schemas.microsoft.com/office/powerpoint/2010/main" val="2520867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A5A428-E64F-F6C9-E96C-A07D0D28A35C}"/>
              </a:ext>
            </a:extLst>
          </p:cNvPr>
          <p:cNvPicPr>
            <a:picLocks noChangeAspect="1"/>
          </p:cNvPicPr>
          <p:nvPr/>
        </p:nvPicPr>
        <p:blipFill>
          <a:blip r:embed="rId2"/>
          <a:stretch>
            <a:fillRect/>
          </a:stretch>
        </p:blipFill>
        <p:spPr>
          <a:xfrm>
            <a:off x="880544" y="1269251"/>
            <a:ext cx="10803456" cy="3709149"/>
          </a:xfrm>
          <a:prstGeom prst="rect">
            <a:avLst/>
          </a:prstGeom>
        </p:spPr>
      </p:pic>
    </p:spTree>
    <p:extLst>
      <p:ext uri="{BB962C8B-B14F-4D97-AF65-F5344CB8AC3E}">
        <p14:creationId xmlns:p14="http://schemas.microsoft.com/office/powerpoint/2010/main" val="2912266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FB5B92-A02F-49B5-8F5A-4F51BB95058E}"/>
              </a:ext>
            </a:extLst>
          </p:cNvPr>
          <p:cNvPicPr>
            <a:picLocks noChangeAspect="1"/>
          </p:cNvPicPr>
          <p:nvPr/>
        </p:nvPicPr>
        <p:blipFill>
          <a:blip r:embed="rId2"/>
          <a:stretch>
            <a:fillRect/>
          </a:stretch>
        </p:blipFill>
        <p:spPr>
          <a:xfrm>
            <a:off x="2209800" y="781955"/>
            <a:ext cx="7772400" cy="5294090"/>
          </a:xfrm>
          <a:prstGeom prst="rect">
            <a:avLst/>
          </a:prstGeom>
        </p:spPr>
      </p:pic>
    </p:spTree>
    <p:extLst>
      <p:ext uri="{BB962C8B-B14F-4D97-AF65-F5344CB8AC3E}">
        <p14:creationId xmlns:p14="http://schemas.microsoft.com/office/powerpoint/2010/main" val="34046222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750DF2-FF53-E1CF-2014-C2A2A2518CD5}"/>
              </a:ext>
            </a:extLst>
          </p:cNvPr>
          <p:cNvPicPr>
            <a:picLocks noChangeAspect="1"/>
          </p:cNvPicPr>
          <p:nvPr/>
        </p:nvPicPr>
        <p:blipFill>
          <a:blip r:embed="rId2"/>
          <a:stretch>
            <a:fillRect/>
          </a:stretch>
        </p:blipFill>
        <p:spPr>
          <a:xfrm>
            <a:off x="5394768" y="2514600"/>
            <a:ext cx="6174932" cy="4043178"/>
          </a:xfrm>
          <a:prstGeom prst="rect">
            <a:avLst/>
          </a:prstGeom>
        </p:spPr>
      </p:pic>
      <p:pic>
        <p:nvPicPr>
          <p:cNvPr id="3" name="Picture 2">
            <a:extLst>
              <a:ext uri="{FF2B5EF4-FFF2-40B4-BE49-F238E27FC236}">
                <a16:creationId xmlns:a16="http://schemas.microsoft.com/office/drawing/2014/main" id="{77D21AEB-F2BA-818B-3E87-5C4B85EFBF16}"/>
              </a:ext>
            </a:extLst>
          </p:cNvPr>
          <p:cNvPicPr>
            <a:picLocks noChangeAspect="1"/>
          </p:cNvPicPr>
          <p:nvPr/>
        </p:nvPicPr>
        <p:blipFill>
          <a:blip r:embed="rId3"/>
          <a:stretch>
            <a:fillRect/>
          </a:stretch>
        </p:blipFill>
        <p:spPr>
          <a:xfrm>
            <a:off x="6705600" y="156077"/>
            <a:ext cx="4864100" cy="2192661"/>
          </a:xfrm>
          <a:prstGeom prst="rect">
            <a:avLst/>
          </a:prstGeom>
        </p:spPr>
      </p:pic>
      <p:pic>
        <p:nvPicPr>
          <p:cNvPr id="4" name="Picture 3">
            <a:extLst>
              <a:ext uri="{FF2B5EF4-FFF2-40B4-BE49-F238E27FC236}">
                <a16:creationId xmlns:a16="http://schemas.microsoft.com/office/drawing/2014/main" id="{EE962FFF-9550-2AAE-98CA-26814B583616}"/>
              </a:ext>
            </a:extLst>
          </p:cNvPr>
          <p:cNvPicPr>
            <a:picLocks noChangeAspect="1"/>
          </p:cNvPicPr>
          <p:nvPr/>
        </p:nvPicPr>
        <p:blipFill>
          <a:blip r:embed="rId4"/>
          <a:stretch>
            <a:fillRect/>
          </a:stretch>
        </p:blipFill>
        <p:spPr>
          <a:xfrm>
            <a:off x="464311" y="763219"/>
            <a:ext cx="6016943" cy="1433881"/>
          </a:xfrm>
          <a:prstGeom prst="rect">
            <a:avLst/>
          </a:prstGeom>
        </p:spPr>
      </p:pic>
      <p:pic>
        <p:nvPicPr>
          <p:cNvPr id="5" name="Picture 4">
            <a:extLst>
              <a:ext uri="{FF2B5EF4-FFF2-40B4-BE49-F238E27FC236}">
                <a16:creationId xmlns:a16="http://schemas.microsoft.com/office/drawing/2014/main" id="{EC6D2ECD-940D-B864-0478-6D0EC0B8A496}"/>
              </a:ext>
            </a:extLst>
          </p:cNvPr>
          <p:cNvPicPr>
            <a:picLocks noChangeAspect="1"/>
          </p:cNvPicPr>
          <p:nvPr/>
        </p:nvPicPr>
        <p:blipFill>
          <a:blip r:embed="rId5"/>
          <a:stretch>
            <a:fillRect/>
          </a:stretch>
        </p:blipFill>
        <p:spPr>
          <a:xfrm>
            <a:off x="464311" y="3352800"/>
            <a:ext cx="4749800" cy="2026138"/>
          </a:xfrm>
          <a:prstGeom prst="rect">
            <a:avLst/>
          </a:prstGeom>
        </p:spPr>
      </p:pic>
    </p:spTree>
    <p:extLst>
      <p:ext uri="{BB962C8B-B14F-4D97-AF65-F5344CB8AC3E}">
        <p14:creationId xmlns:p14="http://schemas.microsoft.com/office/powerpoint/2010/main" val="39194734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AD5D0F4-9AF1-5941-5F3D-A89A4D222384}"/>
              </a:ext>
            </a:extLst>
          </p:cNvPr>
          <p:cNvPicPr>
            <a:picLocks noChangeAspect="1"/>
          </p:cNvPicPr>
          <p:nvPr/>
        </p:nvPicPr>
        <p:blipFill>
          <a:blip r:embed="rId2"/>
          <a:stretch>
            <a:fillRect/>
          </a:stretch>
        </p:blipFill>
        <p:spPr>
          <a:xfrm>
            <a:off x="1212747" y="905082"/>
            <a:ext cx="9766505" cy="4619417"/>
          </a:xfrm>
          <a:prstGeom prst="rect">
            <a:avLst/>
          </a:prstGeom>
        </p:spPr>
      </p:pic>
      <p:pic>
        <p:nvPicPr>
          <p:cNvPr id="3" name="Picture 2">
            <a:extLst>
              <a:ext uri="{FF2B5EF4-FFF2-40B4-BE49-F238E27FC236}">
                <a16:creationId xmlns:a16="http://schemas.microsoft.com/office/drawing/2014/main" id="{BE891677-2626-B1AE-8FDF-A117635D33DD}"/>
              </a:ext>
            </a:extLst>
          </p:cNvPr>
          <p:cNvPicPr>
            <a:picLocks noChangeAspect="1"/>
          </p:cNvPicPr>
          <p:nvPr/>
        </p:nvPicPr>
        <p:blipFill>
          <a:blip r:embed="rId3"/>
          <a:stretch>
            <a:fillRect/>
          </a:stretch>
        </p:blipFill>
        <p:spPr>
          <a:xfrm>
            <a:off x="3206852" y="286041"/>
            <a:ext cx="7772400" cy="748717"/>
          </a:xfrm>
          <a:prstGeom prst="rect">
            <a:avLst/>
          </a:prstGeom>
        </p:spPr>
      </p:pic>
    </p:spTree>
    <p:extLst>
      <p:ext uri="{BB962C8B-B14F-4D97-AF65-F5344CB8AC3E}">
        <p14:creationId xmlns:p14="http://schemas.microsoft.com/office/powerpoint/2010/main" val="4115967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8D43EF-C605-C14B-870B-2074D1B8FD82}"/>
              </a:ext>
            </a:extLst>
          </p:cNvPr>
          <p:cNvPicPr>
            <a:picLocks noChangeAspect="1"/>
          </p:cNvPicPr>
          <p:nvPr/>
        </p:nvPicPr>
        <p:blipFill>
          <a:blip r:embed="rId2"/>
          <a:stretch>
            <a:fillRect/>
          </a:stretch>
        </p:blipFill>
        <p:spPr>
          <a:xfrm>
            <a:off x="916655" y="932295"/>
            <a:ext cx="10805445" cy="5176405"/>
          </a:xfrm>
          <a:prstGeom prst="rect">
            <a:avLst/>
          </a:prstGeom>
        </p:spPr>
      </p:pic>
    </p:spTree>
    <p:extLst>
      <p:ext uri="{BB962C8B-B14F-4D97-AF65-F5344CB8AC3E}">
        <p14:creationId xmlns:p14="http://schemas.microsoft.com/office/powerpoint/2010/main" val="41036854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872C832-E8E3-B113-691F-A8EE36A4CDAC}"/>
              </a:ext>
            </a:extLst>
          </p:cNvPr>
          <p:cNvPicPr>
            <a:picLocks noChangeAspect="1"/>
          </p:cNvPicPr>
          <p:nvPr/>
        </p:nvPicPr>
        <p:blipFill>
          <a:blip r:embed="rId2"/>
          <a:stretch>
            <a:fillRect/>
          </a:stretch>
        </p:blipFill>
        <p:spPr>
          <a:xfrm>
            <a:off x="729852" y="364154"/>
            <a:ext cx="10960896" cy="3522046"/>
          </a:xfrm>
          <a:prstGeom prst="rect">
            <a:avLst/>
          </a:prstGeom>
        </p:spPr>
      </p:pic>
      <p:pic>
        <p:nvPicPr>
          <p:cNvPr id="3" name="Picture 2">
            <a:extLst>
              <a:ext uri="{FF2B5EF4-FFF2-40B4-BE49-F238E27FC236}">
                <a16:creationId xmlns:a16="http://schemas.microsoft.com/office/drawing/2014/main" id="{AEA069DB-FE37-AA56-1870-B6EC7533D67C}"/>
              </a:ext>
            </a:extLst>
          </p:cNvPr>
          <p:cNvPicPr>
            <a:picLocks noChangeAspect="1"/>
          </p:cNvPicPr>
          <p:nvPr/>
        </p:nvPicPr>
        <p:blipFill>
          <a:blip r:embed="rId3"/>
          <a:stretch>
            <a:fillRect/>
          </a:stretch>
        </p:blipFill>
        <p:spPr>
          <a:xfrm>
            <a:off x="2209800" y="3886200"/>
            <a:ext cx="7772400" cy="2896618"/>
          </a:xfrm>
          <a:prstGeom prst="rect">
            <a:avLst/>
          </a:prstGeom>
        </p:spPr>
      </p:pic>
    </p:spTree>
    <p:extLst>
      <p:ext uri="{BB962C8B-B14F-4D97-AF65-F5344CB8AC3E}">
        <p14:creationId xmlns:p14="http://schemas.microsoft.com/office/powerpoint/2010/main" val="3504984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FB25-DB0E-6CA1-C8B4-340454443AC3}"/>
              </a:ext>
            </a:extLst>
          </p:cNvPr>
          <p:cNvSpPr>
            <a:spLocks noGrp="1"/>
          </p:cNvSpPr>
          <p:nvPr>
            <p:ph type="title"/>
          </p:nvPr>
        </p:nvSpPr>
        <p:spPr>
          <a:xfrm>
            <a:off x="977900" y="-312737"/>
            <a:ext cx="10515600" cy="2852737"/>
          </a:xfrm>
        </p:spPr>
        <p:txBody>
          <a:bodyPr/>
          <a:lstStyle/>
          <a:p>
            <a:r>
              <a:rPr lang="en-US" dirty="0">
                <a:solidFill>
                  <a:srgbClr val="FFC000"/>
                </a:solidFill>
                <a:latin typeface="Arial" panose="020B0604020202020204" pitchFamily="34" charset="0"/>
                <a:cs typeface="Arial" panose="020B0604020202020204" pitchFamily="34" charset="0"/>
              </a:rPr>
              <a:t>prolactin-releasing peptide increases prolactin</a:t>
            </a:r>
          </a:p>
        </p:txBody>
      </p:sp>
      <p:sp>
        <p:nvSpPr>
          <p:cNvPr id="7" name="Text Placeholder 6">
            <a:extLst>
              <a:ext uri="{FF2B5EF4-FFF2-40B4-BE49-F238E27FC236}">
                <a16:creationId xmlns:a16="http://schemas.microsoft.com/office/drawing/2014/main" id="{E307F43C-B9A6-6494-DC7F-D3E2891396D2}"/>
              </a:ext>
            </a:extLst>
          </p:cNvPr>
          <p:cNvSpPr>
            <a:spLocks noGrp="1"/>
          </p:cNvSpPr>
          <p:nvPr>
            <p:ph type="body" idx="1"/>
          </p:nvPr>
        </p:nvSpPr>
        <p:spPr>
          <a:xfrm>
            <a:off x="838200" y="3037682"/>
            <a:ext cx="10515600" cy="2560637"/>
          </a:xfrm>
        </p:spPr>
        <p:txBody>
          <a:bodyPr>
            <a:normAutofit/>
          </a:bodyPr>
          <a:lstStyle/>
          <a:p>
            <a:pPr algn="just"/>
            <a:r>
              <a:rPr lang="en-US" sz="2800" dirty="0">
                <a:solidFill>
                  <a:srgbClr val="FFC000"/>
                </a:solidFill>
                <a:latin typeface="Arial" panose="020B0604020202020204" pitchFamily="34" charset="0"/>
                <a:cs typeface="Arial" panose="020B0604020202020204" pitchFamily="34" charset="0"/>
              </a:rPr>
              <a:t>High prolactin levels (hyperprolactinemia) disrupt reproductive hormones, causing irregular or absent periods, infertility, and milky breast discharge (galactorrhea) in women, while men experience erectile dysfunction, low sex drive, and breast enlargement (gynecomastia) </a:t>
            </a:r>
          </a:p>
        </p:txBody>
      </p:sp>
    </p:spTree>
    <p:extLst>
      <p:ext uri="{BB962C8B-B14F-4D97-AF65-F5344CB8AC3E}">
        <p14:creationId xmlns:p14="http://schemas.microsoft.com/office/powerpoint/2010/main" val="17696947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52FFEC5-20B4-0C87-0BB6-CD986E681101}"/>
              </a:ext>
            </a:extLst>
          </p:cNvPr>
          <p:cNvPicPr>
            <a:picLocks noChangeAspect="1"/>
          </p:cNvPicPr>
          <p:nvPr/>
        </p:nvPicPr>
        <p:blipFill>
          <a:blip r:embed="rId2"/>
          <a:stretch>
            <a:fillRect/>
          </a:stretch>
        </p:blipFill>
        <p:spPr>
          <a:xfrm>
            <a:off x="623058" y="1203591"/>
            <a:ext cx="11213342" cy="4450817"/>
          </a:xfrm>
          <a:prstGeom prst="rect">
            <a:avLst/>
          </a:prstGeom>
        </p:spPr>
      </p:pic>
      <p:pic>
        <p:nvPicPr>
          <p:cNvPr id="6" name="Picture 5">
            <a:extLst>
              <a:ext uri="{FF2B5EF4-FFF2-40B4-BE49-F238E27FC236}">
                <a16:creationId xmlns:a16="http://schemas.microsoft.com/office/drawing/2014/main" id="{C7BDA551-7FAA-4C39-8C28-1CB97C4D6AC5}"/>
              </a:ext>
            </a:extLst>
          </p:cNvPr>
          <p:cNvPicPr>
            <a:picLocks noChangeAspect="1"/>
          </p:cNvPicPr>
          <p:nvPr/>
        </p:nvPicPr>
        <p:blipFill>
          <a:blip r:embed="rId3"/>
          <a:stretch>
            <a:fillRect/>
          </a:stretch>
        </p:blipFill>
        <p:spPr>
          <a:xfrm>
            <a:off x="4051300" y="517791"/>
            <a:ext cx="7772400" cy="685800"/>
          </a:xfrm>
          <a:prstGeom prst="rect">
            <a:avLst/>
          </a:prstGeom>
        </p:spPr>
      </p:pic>
    </p:spTree>
    <p:extLst>
      <p:ext uri="{BB962C8B-B14F-4D97-AF65-F5344CB8AC3E}">
        <p14:creationId xmlns:p14="http://schemas.microsoft.com/office/powerpoint/2010/main" val="6326471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FAEF0A-A497-B3A6-DFE9-B8F5F53998CC}"/>
              </a:ext>
            </a:extLst>
          </p:cNvPr>
          <p:cNvPicPr>
            <a:picLocks noChangeAspect="1"/>
          </p:cNvPicPr>
          <p:nvPr/>
        </p:nvPicPr>
        <p:blipFill>
          <a:blip r:embed="rId2"/>
          <a:stretch>
            <a:fillRect/>
          </a:stretch>
        </p:blipFill>
        <p:spPr>
          <a:xfrm>
            <a:off x="632232" y="1392591"/>
            <a:ext cx="11337747" cy="3471509"/>
          </a:xfrm>
          <a:prstGeom prst="rect">
            <a:avLst/>
          </a:prstGeom>
        </p:spPr>
      </p:pic>
    </p:spTree>
    <p:extLst>
      <p:ext uri="{BB962C8B-B14F-4D97-AF65-F5344CB8AC3E}">
        <p14:creationId xmlns:p14="http://schemas.microsoft.com/office/powerpoint/2010/main" val="4029577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733818-B766-770A-00E4-E6E91CF01802}"/>
              </a:ext>
            </a:extLst>
          </p:cNvPr>
          <p:cNvPicPr>
            <a:picLocks noChangeAspect="1"/>
          </p:cNvPicPr>
          <p:nvPr/>
        </p:nvPicPr>
        <p:blipFill>
          <a:blip r:embed="rId2"/>
          <a:stretch>
            <a:fillRect/>
          </a:stretch>
        </p:blipFill>
        <p:spPr>
          <a:xfrm>
            <a:off x="574741" y="755650"/>
            <a:ext cx="5381251" cy="5346700"/>
          </a:xfrm>
          <a:prstGeom prst="rect">
            <a:avLst/>
          </a:prstGeom>
        </p:spPr>
      </p:pic>
      <p:pic>
        <p:nvPicPr>
          <p:cNvPr id="5" name="Picture 4">
            <a:extLst>
              <a:ext uri="{FF2B5EF4-FFF2-40B4-BE49-F238E27FC236}">
                <a16:creationId xmlns:a16="http://schemas.microsoft.com/office/drawing/2014/main" id="{0F4D7A02-EEC8-4994-8EA5-EBF3DC29DBF6}"/>
              </a:ext>
            </a:extLst>
          </p:cNvPr>
          <p:cNvPicPr>
            <a:picLocks noChangeAspect="1"/>
          </p:cNvPicPr>
          <p:nvPr/>
        </p:nvPicPr>
        <p:blipFill>
          <a:blip r:embed="rId3"/>
          <a:stretch>
            <a:fillRect/>
          </a:stretch>
        </p:blipFill>
        <p:spPr>
          <a:xfrm>
            <a:off x="6261410" y="1924164"/>
            <a:ext cx="5499100" cy="3009671"/>
          </a:xfrm>
          <a:prstGeom prst="rect">
            <a:avLst/>
          </a:prstGeom>
        </p:spPr>
      </p:pic>
    </p:spTree>
    <p:extLst>
      <p:ext uri="{BB962C8B-B14F-4D97-AF65-F5344CB8AC3E}">
        <p14:creationId xmlns:p14="http://schemas.microsoft.com/office/powerpoint/2010/main" val="1176262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4064D6F-8A5E-55F4-A3BE-49D7447A22A8}"/>
              </a:ext>
            </a:extLst>
          </p:cNvPr>
          <p:cNvPicPr>
            <a:picLocks noChangeAspect="1"/>
          </p:cNvPicPr>
          <p:nvPr/>
        </p:nvPicPr>
        <p:blipFill>
          <a:blip r:embed="rId2"/>
          <a:stretch>
            <a:fillRect/>
          </a:stretch>
        </p:blipFill>
        <p:spPr>
          <a:xfrm>
            <a:off x="609600" y="1201035"/>
            <a:ext cx="5359400" cy="4039429"/>
          </a:xfrm>
          <a:prstGeom prst="rect">
            <a:avLst/>
          </a:prstGeom>
        </p:spPr>
      </p:pic>
      <p:pic>
        <p:nvPicPr>
          <p:cNvPr id="5" name="Picture 4">
            <a:extLst>
              <a:ext uri="{FF2B5EF4-FFF2-40B4-BE49-F238E27FC236}">
                <a16:creationId xmlns:a16="http://schemas.microsoft.com/office/drawing/2014/main" id="{546494C7-0C0E-50C4-40CF-B30947612DBF}"/>
              </a:ext>
            </a:extLst>
          </p:cNvPr>
          <p:cNvPicPr>
            <a:picLocks noChangeAspect="1"/>
          </p:cNvPicPr>
          <p:nvPr/>
        </p:nvPicPr>
        <p:blipFill>
          <a:blip r:embed="rId3"/>
          <a:stretch>
            <a:fillRect/>
          </a:stretch>
        </p:blipFill>
        <p:spPr>
          <a:xfrm>
            <a:off x="6495548" y="1201035"/>
            <a:ext cx="5251951" cy="4039429"/>
          </a:xfrm>
          <a:prstGeom prst="rect">
            <a:avLst/>
          </a:prstGeom>
        </p:spPr>
      </p:pic>
      <p:sp>
        <p:nvSpPr>
          <p:cNvPr id="6" name="Rectangle 5">
            <a:extLst>
              <a:ext uri="{FF2B5EF4-FFF2-40B4-BE49-F238E27FC236}">
                <a16:creationId xmlns:a16="http://schemas.microsoft.com/office/drawing/2014/main" id="{BE40460C-03B6-6A64-F492-7585012C1990}"/>
              </a:ext>
            </a:extLst>
          </p:cNvPr>
          <p:cNvSpPr/>
          <p:nvPr/>
        </p:nvSpPr>
        <p:spPr>
          <a:xfrm>
            <a:off x="6591300" y="1384300"/>
            <a:ext cx="368300" cy="4572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85521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C4B4AF-494C-60A1-E247-757F9618DA27}"/>
              </a:ext>
            </a:extLst>
          </p:cNvPr>
          <p:cNvPicPr>
            <a:picLocks noChangeAspect="1"/>
          </p:cNvPicPr>
          <p:nvPr/>
        </p:nvPicPr>
        <p:blipFill>
          <a:blip r:embed="rId2"/>
          <a:stretch>
            <a:fillRect/>
          </a:stretch>
        </p:blipFill>
        <p:spPr>
          <a:xfrm>
            <a:off x="222250" y="190500"/>
            <a:ext cx="1872698" cy="2413000"/>
          </a:xfrm>
          <a:prstGeom prst="rect">
            <a:avLst/>
          </a:prstGeom>
        </p:spPr>
      </p:pic>
      <p:pic>
        <p:nvPicPr>
          <p:cNvPr id="3" name="Picture 2">
            <a:extLst>
              <a:ext uri="{FF2B5EF4-FFF2-40B4-BE49-F238E27FC236}">
                <a16:creationId xmlns:a16="http://schemas.microsoft.com/office/drawing/2014/main" id="{81CA7D1D-99C9-EBAE-E4A3-E8EA010B14E9}"/>
              </a:ext>
            </a:extLst>
          </p:cNvPr>
          <p:cNvPicPr>
            <a:picLocks noChangeAspect="1"/>
          </p:cNvPicPr>
          <p:nvPr/>
        </p:nvPicPr>
        <p:blipFill>
          <a:blip r:embed="rId3"/>
          <a:stretch>
            <a:fillRect/>
          </a:stretch>
        </p:blipFill>
        <p:spPr>
          <a:xfrm>
            <a:off x="2184400" y="190500"/>
            <a:ext cx="3568700" cy="1231852"/>
          </a:xfrm>
          <a:prstGeom prst="rect">
            <a:avLst/>
          </a:prstGeom>
        </p:spPr>
      </p:pic>
      <p:pic>
        <p:nvPicPr>
          <p:cNvPr id="4" name="Picture 3">
            <a:extLst>
              <a:ext uri="{FF2B5EF4-FFF2-40B4-BE49-F238E27FC236}">
                <a16:creationId xmlns:a16="http://schemas.microsoft.com/office/drawing/2014/main" id="{68A4E831-7EAC-706D-54C0-BDEC48AAFF8D}"/>
              </a:ext>
            </a:extLst>
          </p:cNvPr>
          <p:cNvPicPr>
            <a:picLocks noChangeAspect="1"/>
          </p:cNvPicPr>
          <p:nvPr/>
        </p:nvPicPr>
        <p:blipFill>
          <a:blip r:embed="rId4"/>
          <a:stretch>
            <a:fillRect/>
          </a:stretch>
        </p:blipFill>
        <p:spPr>
          <a:xfrm>
            <a:off x="2362200" y="1802879"/>
            <a:ext cx="8559800" cy="4812537"/>
          </a:xfrm>
          <a:prstGeom prst="rect">
            <a:avLst/>
          </a:prstGeom>
        </p:spPr>
      </p:pic>
    </p:spTree>
    <p:extLst>
      <p:ext uri="{BB962C8B-B14F-4D97-AF65-F5344CB8AC3E}">
        <p14:creationId xmlns:p14="http://schemas.microsoft.com/office/powerpoint/2010/main" val="1646091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517E1-F7D9-2F24-25FA-7A315266C4C2}"/>
              </a:ext>
            </a:extLst>
          </p:cNvPr>
          <p:cNvPicPr>
            <a:picLocks noChangeAspect="1"/>
          </p:cNvPicPr>
          <p:nvPr/>
        </p:nvPicPr>
        <p:blipFill>
          <a:blip r:embed="rId2"/>
          <a:stretch>
            <a:fillRect/>
          </a:stretch>
        </p:blipFill>
        <p:spPr>
          <a:xfrm>
            <a:off x="3738643" y="590550"/>
            <a:ext cx="4943314" cy="5676900"/>
          </a:xfrm>
          <a:prstGeom prst="rect">
            <a:avLst/>
          </a:prstGeom>
        </p:spPr>
      </p:pic>
    </p:spTree>
    <p:extLst>
      <p:ext uri="{BB962C8B-B14F-4D97-AF65-F5344CB8AC3E}">
        <p14:creationId xmlns:p14="http://schemas.microsoft.com/office/powerpoint/2010/main" val="9184525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052F38-B294-5BE7-8EBC-5FB18CAB6481}"/>
              </a:ext>
            </a:extLst>
          </p:cNvPr>
          <p:cNvPicPr>
            <a:picLocks noChangeAspect="1"/>
          </p:cNvPicPr>
          <p:nvPr/>
        </p:nvPicPr>
        <p:blipFill>
          <a:blip r:embed="rId2"/>
          <a:stretch>
            <a:fillRect/>
          </a:stretch>
        </p:blipFill>
        <p:spPr>
          <a:xfrm>
            <a:off x="2209800" y="334736"/>
            <a:ext cx="7772400" cy="6188528"/>
          </a:xfrm>
          <a:prstGeom prst="rect">
            <a:avLst/>
          </a:prstGeom>
        </p:spPr>
      </p:pic>
    </p:spTree>
    <p:extLst>
      <p:ext uri="{BB962C8B-B14F-4D97-AF65-F5344CB8AC3E}">
        <p14:creationId xmlns:p14="http://schemas.microsoft.com/office/powerpoint/2010/main" val="32086053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A76C084-A6EB-5430-C822-89A3092F324C}"/>
              </a:ext>
            </a:extLst>
          </p:cNvPr>
          <p:cNvPicPr>
            <a:picLocks noChangeAspect="1"/>
          </p:cNvPicPr>
          <p:nvPr/>
        </p:nvPicPr>
        <p:blipFill>
          <a:blip r:embed="rId2"/>
          <a:stretch>
            <a:fillRect/>
          </a:stretch>
        </p:blipFill>
        <p:spPr>
          <a:xfrm>
            <a:off x="506642" y="1173809"/>
            <a:ext cx="11178716" cy="4185591"/>
          </a:xfrm>
          <a:prstGeom prst="rect">
            <a:avLst/>
          </a:prstGeom>
        </p:spPr>
      </p:pic>
      <p:pic>
        <p:nvPicPr>
          <p:cNvPr id="3" name="Picture 2">
            <a:extLst>
              <a:ext uri="{FF2B5EF4-FFF2-40B4-BE49-F238E27FC236}">
                <a16:creationId xmlns:a16="http://schemas.microsoft.com/office/drawing/2014/main" id="{D5B78643-4955-6DB5-543E-B96D526CAA3C}"/>
              </a:ext>
            </a:extLst>
          </p:cNvPr>
          <p:cNvPicPr>
            <a:picLocks noChangeAspect="1"/>
          </p:cNvPicPr>
          <p:nvPr/>
        </p:nvPicPr>
        <p:blipFill>
          <a:blip r:embed="rId3"/>
          <a:stretch>
            <a:fillRect/>
          </a:stretch>
        </p:blipFill>
        <p:spPr>
          <a:xfrm>
            <a:off x="3912958" y="636058"/>
            <a:ext cx="7772400" cy="683683"/>
          </a:xfrm>
          <a:prstGeom prst="rect">
            <a:avLst/>
          </a:prstGeom>
        </p:spPr>
      </p:pic>
    </p:spTree>
    <p:extLst>
      <p:ext uri="{BB962C8B-B14F-4D97-AF65-F5344CB8AC3E}">
        <p14:creationId xmlns:p14="http://schemas.microsoft.com/office/powerpoint/2010/main" val="16175024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ABEBB0-FCF6-ED52-45CC-88A62DEC0CE9}"/>
              </a:ext>
            </a:extLst>
          </p:cNvPr>
          <p:cNvPicPr>
            <a:picLocks noChangeAspect="1"/>
          </p:cNvPicPr>
          <p:nvPr/>
        </p:nvPicPr>
        <p:blipFill>
          <a:blip r:embed="rId2"/>
          <a:stretch>
            <a:fillRect/>
          </a:stretch>
        </p:blipFill>
        <p:spPr>
          <a:xfrm>
            <a:off x="150532" y="186044"/>
            <a:ext cx="11890936" cy="4093856"/>
          </a:xfrm>
          <a:prstGeom prst="rect">
            <a:avLst/>
          </a:prstGeom>
        </p:spPr>
      </p:pic>
      <p:pic>
        <p:nvPicPr>
          <p:cNvPr id="3" name="Picture 2">
            <a:extLst>
              <a:ext uri="{FF2B5EF4-FFF2-40B4-BE49-F238E27FC236}">
                <a16:creationId xmlns:a16="http://schemas.microsoft.com/office/drawing/2014/main" id="{0F8D42E3-EFCE-9D06-C83D-531A37CEBAF8}"/>
              </a:ext>
            </a:extLst>
          </p:cNvPr>
          <p:cNvPicPr>
            <a:picLocks noChangeAspect="1"/>
          </p:cNvPicPr>
          <p:nvPr/>
        </p:nvPicPr>
        <p:blipFill>
          <a:blip r:embed="rId3"/>
          <a:stretch>
            <a:fillRect/>
          </a:stretch>
        </p:blipFill>
        <p:spPr>
          <a:xfrm>
            <a:off x="150532" y="4402670"/>
            <a:ext cx="7302500" cy="1498121"/>
          </a:xfrm>
          <a:prstGeom prst="rect">
            <a:avLst/>
          </a:prstGeom>
        </p:spPr>
      </p:pic>
      <p:pic>
        <p:nvPicPr>
          <p:cNvPr id="4" name="Picture 3">
            <a:extLst>
              <a:ext uri="{FF2B5EF4-FFF2-40B4-BE49-F238E27FC236}">
                <a16:creationId xmlns:a16="http://schemas.microsoft.com/office/drawing/2014/main" id="{190D4587-A23B-EBCF-650E-48AB187424E4}"/>
              </a:ext>
            </a:extLst>
          </p:cNvPr>
          <p:cNvPicPr>
            <a:picLocks noChangeAspect="1"/>
          </p:cNvPicPr>
          <p:nvPr/>
        </p:nvPicPr>
        <p:blipFill>
          <a:blip r:embed="rId4"/>
          <a:stretch>
            <a:fillRect/>
          </a:stretch>
        </p:blipFill>
        <p:spPr>
          <a:xfrm>
            <a:off x="4269068" y="5900791"/>
            <a:ext cx="7772400" cy="771417"/>
          </a:xfrm>
          <a:prstGeom prst="rect">
            <a:avLst/>
          </a:prstGeom>
        </p:spPr>
      </p:pic>
    </p:spTree>
    <p:extLst>
      <p:ext uri="{BB962C8B-B14F-4D97-AF65-F5344CB8AC3E}">
        <p14:creationId xmlns:p14="http://schemas.microsoft.com/office/powerpoint/2010/main" val="42294598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1873D-02B5-B020-BCB1-A1CBC4EF4D12}"/>
              </a:ext>
            </a:extLst>
          </p:cNvPr>
          <p:cNvPicPr>
            <a:picLocks noChangeAspect="1"/>
          </p:cNvPicPr>
          <p:nvPr/>
        </p:nvPicPr>
        <p:blipFill>
          <a:blip r:embed="rId2"/>
          <a:stretch>
            <a:fillRect/>
          </a:stretch>
        </p:blipFill>
        <p:spPr>
          <a:xfrm>
            <a:off x="701982" y="1439502"/>
            <a:ext cx="11134418" cy="3589698"/>
          </a:xfrm>
          <a:prstGeom prst="rect">
            <a:avLst/>
          </a:prstGeom>
        </p:spPr>
      </p:pic>
    </p:spTree>
    <p:extLst>
      <p:ext uri="{BB962C8B-B14F-4D97-AF65-F5344CB8AC3E}">
        <p14:creationId xmlns:p14="http://schemas.microsoft.com/office/powerpoint/2010/main" val="7744423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21E6C9-CFDE-BA2B-E06F-97B9E7A16285}"/>
              </a:ext>
            </a:extLst>
          </p:cNvPr>
          <p:cNvPicPr>
            <a:picLocks noChangeAspect="1"/>
          </p:cNvPicPr>
          <p:nvPr/>
        </p:nvPicPr>
        <p:blipFill>
          <a:blip r:embed="rId2"/>
          <a:stretch>
            <a:fillRect/>
          </a:stretch>
        </p:blipFill>
        <p:spPr>
          <a:xfrm>
            <a:off x="508000" y="565150"/>
            <a:ext cx="5727700" cy="5727700"/>
          </a:xfrm>
          <a:prstGeom prst="rect">
            <a:avLst/>
          </a:prstGeom>
        </p:spPr>
      </p:pic>
      <p:pic>
        <p:nvPicPr>
          <p:cNvPr id="3" name="Picture 2">
            <a:extLst>
              <a:ext uri="{FF2B5EF4-FFF2-40B4-BE49-F238E27FC236}">
                <a16:creationId xmlns:a16="http://schemas.microsoft.com/office/drawing/2014/main" id="{C02A5B60-2D18-EB9B-DB88-1BFB1A6C6820}"/>
              </a:ext>
            </a:extLst>
          </p:cNvPr>
          <p:cNvPicPr>
            <a:picLocks noChangeAspect="1"/>
          </p:cNvPicPr>
          <p:nvPr/>
        </p:nvPicPr>
        <p:blipFill>
          <a:blip r:embed="rId3"/>
          <a:stretch>
            <a:fillRect/>
          </a:stretch>
        </p:blipFill>
        <p:spPr>
          <a:xfrm>
            <a:off x="6423048" y="2113953"/>
            <a:ext cx="5489551" cy="2826347"/>
          </a:xfrm>
          <a:prstGeom prst="rect">
            <a:avLst/>
          </a:prstGeom>
        </p:spPr>
      </p:pic>
    </p:spTree>
    <p:extLst>
      <p:ext uri="{BB962C8B-B14F-4D97-AF65-F5344CB8AC3E}">
        <p14:creationId xmlns:p14="http://schemas.microsoft.com/office/powerpoint/2010/main" val="39120626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95F5D-6ED7-4F96-7B19-A7C596E4BB5E}"/>
              </a:ext>
            </a:extLst>
          </p:cNvPr>
          <p:cNvPicPr>
            <a:picLocks noChangeAspect="1"/>
          </p:cNvPicPr>
          <p:nvPr/>
        </p:nvPicPr>
        <p:blipFill>
          <a:blip r:embed="rId2"/>
          <a:stretch>
            <a:fillRect/>
          </a:stretch>
        </p:blipFill>
        <p:spPr>
          <a:xfrm>
            <a:off x="1259838" y="613426"/>
            <a:ext cx="9344662" cy="5631147"/>
          </a:xfrm>
          <a:prstGeom prst="rect">
            <a:avLst/>
          </a:prstGeom>
        </p:spPr>
      </p:pic>
    </p:spTree>
    <p:extLst>
      <p:ext uri="{BB962C8B-B14F-4D97-AF65-F5344CB8AC3E}">
        <p14:creationId xmlns:p14="http://schemas.microsoft.com/office/powerpoint/2010/main" val="40581846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663C82-67B6-6F2F-551E-6890B31D0A0D}"/>
              </a:ext>
            </a:extLst>
          </p:cNvPr>
          <p:cNvPicPr>
            <a:picLocks noChangeAspect="1"/>
          </p:cNvPicPr>
          <p:nvPr/>
        </p:nvPicPr>
        <p:blipFill>
          <a:blip r:embed="rId2"/>
          <a:stretch>
            <a:fillRect/>
          </a:stretch>
        </p:blipFill>
        <p:spPr>
          <a:xfrm>
            <a:off x="605165" y="1483131"/>
            <a:ext cx="11294735" cy="3891737"/>
          </a:xfrm>
          <a:prstGeom prst="rect">
            <a:avLst/>
          </a:prstGeom>
        </p:spPr>
      </p:pic>
    </p:spTree>
    <p:extLst>
      <p:ext uri="{BB962C8B-B14F-4D97-AF65-F5344CB8AC3E}">
        <p14:creationId xmlns:p14="http://schemas.microsoft.com/office/powerpoint/2010/main" val="14867558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2793E-6A28-5E3A-53D7-DE2F34B24F5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6845E04-0267-EFFC-8285-5B354308CF3D}"/>
              </a:ext>
            </a:extLst>
          </p:cNvPr>
          <p:cNvPicPr>
            <a:picLocks noChangeAspect="1"/>
          </p:cNvPicPr>
          <p:nvPr/>
        </p:nvPicPr>
        <p:blipFill>
          <a:blip r:embed="rId2"/>
          <a:stretch>
            <a:fillRect/>
          </a:stretch>
        </p:blipFill>
        <p:spPr>
          <a:xfrm>
            <a:off x="6629400" y="1739899"/>
            <a:ext cx="5253189" cy="2928283"/>
          </a:xfrm>
          <a:prstGeom prst="rect">
            <a:avLst/>
          </a:prstGeom>
        </p:spPr>
      </p:pic>
      <p:pic>
        <p:nvPicPr>
          <p:cNvPr id="3" name="Picture 2">
            <a:extLst>
              <a:ext uri="{FF2B5EF4-FFF2-40B4-BE49-F238E27FC236}">
                <a16:creationId xmlns:a16="http://schemas.microsoft.com/office/drawing/2014/main" id="{C5A94B80-C51A-6EE8-51D6-9FABD0A52BE9}"/>
              </a:ext>
            </a:extLst>
          </p:cNvPr>
          <p:cNvPicPr>
            <a:picLocks noChangeAspect="1"/>
          </p:cNvPicPr>
          <p:nvPr/>
        </p:nvPicPr>
        <p:blipFill>
          <a:blip r:embed="rId3"/>
          <a:stretch>
            <a:fillRect/>
          </a:stretch>
        </p:blipFill>
        <p:spPr>
          <a:xfrm>
            <a:off x="676206" y="457200"/>
            <a:ext cx="5953194" cy="5943600"/>
          </a:xfrm>
          <a:prstGeom prst="rect">
            <a:avLst/>
          </a:prstGeom>
        </p:spPr>
      </p:pic>
    </p:spTree>
    <p:extLst>
      <p:ext uri="{BB962C8B-B14F-4D97-AF65-F5344CB8AC3E}">
        <p14:creationId xmlns:p14="http://schemas.microsoft.com/office/powerpoint/2010/main" val="262398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22674-56D6-A2E9-D9E2-8F9885E8CD4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D391747-BE04-7F76-8CB5-339E8E3170AA}"/>
              </a:ext>
            </a:extLst>
          </p:cNvPr>
          <p:cNvPicPr>
            <a:picLocks noChangeAspect="1"/>
          </p:cNvPicPr>
          <p:nvPr/>
        </p:nvPicPr>
        <p:blipFill>
          <a:blip r:embed="rId2"/>
          <a:stretch>
            <a:fillRect/>
          </a:stretch>
        </p:blipFill>
        <p:spPr>
          <a:xfrm>
            <a:off x="686495" y="792506"/>
            <a:ext cx="10997505" cy="4477994"/>
          </a:xfrm>
          <a:prstGeom prst="rect">
            <a:avLst/>
          </a:prstGeom>
        </p:spPr>
      </p:pic>
      <p:pic>
        <p:nvPicPr>
          <p:cNvPr id="3" name="Picture 2">
            <a:extLst>
              <a:ext uri="{FF2B5EF4-FFF2-40B4-BE49-F238E27FC236}">
                <a16:creationId xmlns:a16="http://schemas.microsoft.com/office/drawing/2014/main" id="{A09871FF-2F90-94F8-2A2C-CEF69D7E7115}"/>
              </a:ext>
            </a:extLst>
          </p:cNvPr>
          <p:cNvPicPr>
            <a:picLocks noChangeAspect="1"/>
          </p:cNvPicPr>
          <p:nvPr/>
        </p:nvPicPr>
        <p:blipFill>
          <a:blip r:embed="rId3"/>
          <a:stretch>
            <a:fillRect/>
          </a:stretch>
        </p:blipFill>
        <p:spPr>
          <a:xfrm>
            <a:off x="4064000" y="266700"/>
            <a:ext cx="7620000" cy="685800"/>
          </a:xfrm>
          <a:prstGeom prst="rect">
            <a:avLst/>
          </a:prstGeom>
        </p:spPr>
      </p:pic>
    </p:spTree>
    <p:extLst>
      <p:ext uri="{BB962C8B-B14F-4D97-AF65-F5344CB8AC3E}">
        <p14:creationId xmlns:p14="http://schemas.microsoft.com/office/powerpoint/2010/main" val="8112181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333278-E0B8-1E31-673A-66101D06EE31}"/>
              </a:ext>
            </a:extLst>
          </p:cNvPr>
          <p:cNvPicPr>
            <a:picLocks noChangeAspect="1"/>
          </p:cNvPicPr>
          <p:nvPr/>
        </p:nvPicPr>
        <p:blipFill>
          <a:blip r:embed="rId2"/>
          <a:stretch>
            <a:fillRect/>
          </a:stretch>
        </p:blipFill>
        <p:spPr>
          <a:xfrm>
            <a:off x="698500" y="352953"/>
            <a:ext cx="10934700" cy="1329618"/>
          </a:xfrm>
          <a:prstGeom prst="rect">
            <a:avLst/>
          </a:prstGeom>
        </p:spPr>
      </p:pic>
      <p:pic>
        <p:nvPicPr>
          <p:cNvPr id="3" name="Picture 2">
            <a:extLst>
              <a:ext uri="{FF2B5EF4-FFF2-40B4-BE49-F238E27FC236}">
                <a16:creationId xmlns:a16="http://schemas.microsoft.com/office/drawing/2014/main" id="{8EDF7E1B-436E-22DD-21DA-B86056637218}"/>
              </a:ext>
            </a:extLst>
          </p:cNvPr>
          <p:cNvPicPr>
            <a:picLocks noChangeAspect="1"/>
          </p:cNvPicPr>
          <p:nvPr/>
        </p:nvPicPr>
        <p:blipFill>
          <a:blip r:embed="rId3"/>
          <a:stretch>
            <a:fillRect/>
          </a:stretch>
        </p:blipFill>
        <p:spPr>
          <a:xfrm>
            <a:off x="2963902" y="1773091"/>
            <a:ext cx="6040398" cy="3311818"/>
          </a:xfrm>
          <a:prstGeom prst="rect">
            <a:avLst/>
          </a:prstGeom>
        </p:spPr>
      </p:pic>
      <p:pic>
        <p:nvPicPr>
          <p:cNvPr id="4" name="Picture 3">
            <a:extLst>
              <a:ext uri="{FF2B5EF4-FFF2-40B4-BE49-F238E27FC236}">
                <a16:creationId xmlns:a16="http://schemas.microsoft.com/office/drawing/2014/main" id="{366B04E4-BD63-728F-50A2-6F2C461E6CBB}"/>
              </a:ext>
            </a:extLst>
          </p:cNvPr>
          <p:cNvPicPr>
            <a:picLocks noChangeAspect="1"/>
          </p:cNvPicPr>
          <p:nvPr/>
        </p:nvPicPr>
        <p:blipFill>
          <a:blip r:embed="rId4"/>
          <a:stretch>
            <a:fillRect/>
          </a:stretch>
        </p:blipFill>
        <p:spPr>
          <a:xfrm>
            <a:off x="342900" y="2183161"/>
            <a:ext cx="3695700" cy="508432"/>
          </a:xfrm>
          <a:prstGeom prst="rect">
            <a:avLst/>
          </a:prstGeom>
        </p:spPr>
      </p:pic>
      <p:pic>
        <p:nvPicPr>
          <p:cNvPr id="5" name="Picture 4">
            <a:extLst>
              <a:ext uri="{FF2B5EF4-FFF2-40B4-BE49-F238E27FC236}">
                <a16:creationId xmlns:a16="http://schemas.microsoft.com/office/drawing/2014/main" id="{BED81CD1-E40A-6556-DF3C-B824B325C488}"/>
              </a:ext>
            </a:extLst>
          </p:cNvPr>
          <p:cNvPicPr>
            <a:picLocks noChangeAspect="1"/>
          </p:cNvPicPr>
          <p:nvPr/>
        </p:nvPicPr>
        <p:blipFill>
          <a:blip r:embed="rId5"/>
          <a:stretch>
            <a:fillRect/>
          </a:stretch>
        </p:blipFill>
        <p:spPr>
          <a:xfrm>
            <a:off x="149595" y="5189972"/>
            <a:ext cx="11892809" cy="1226991"/>
          </a:xfrm>
          <a:prstGeom prst="rect">
            <a:avLst/>
          </a:prstGeom>
        </p:spPr>
      </p:pic>
    </p:spTree>
    <p:extLst>
      <p:ext uri="{BB962C8B-B14F-4D97-AF65-F5344CB8AC3E}">
        <p14:creationId xmlns:p14="http://schemas.microsoft.com/office/powerpoint/2010/main" val="7790534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C9D30CD-422E-A282-F196-100C0D4670B9}"/>
              </a:ext>
            </a:extLst>
          </p:cNvPr>
          <p:cNvPicPr>
            <a:picLocks noChangeAspect="1"/>
          </p:cNvPicPr>
          <p:nvPr/>
        </p:nvPicPr>
        <p:blipFill>
          <a:blip r:embed="rId2"/>
          <a:stretch>
            <a:fillRect/>
          </a:stretch>
        </p:blipFill>
        <p:spPr>
          <a:xfrm>
            <a:off x="677052" y="1036302"/>
            <a:ext cx="11184748" cy="4437398"/>
          </a:xfrm>
          <a:prstGeom prst="rect">
            <a:avLst/>
          </a:prstGeom>
        </p:spPr>
      </p:pic>
      <p:pic>
        <p:nvPicPr>
          <p:cNvPr id="3" name="Picture 2">
            <a:extLst>
              <a:ext uri="{FF2B5EF4-FFF2-40B4-BE49-F238E27FC236}">
                <a16:creationId xmlns:a16="http://schemas.microsoft.com/office/drawing/2014/main" id="{A0C3CF43-DAD8-5660-0190-365C2DA3AF0F}"/>
              </a:ext>
            </a:extLst>
          </p:cNvPr>
          <p:cNvPicPr>
            <a:picLocks noChangeAspect="1"/>
          </p:cNvPicPr>
          <p:nvPr/>
        </p:nvPicPr>
        <p:blipFill>
          <a:blip r:embed="rId3"/>
          <a:stretch>
            <a:fillRect/>
          </a:stretch>
        </p:blipFill>
        <p:spPr>
          <a:xfrm>
            <a:off x="4089400" y="462122"/>
            <a:ext cx="7772400" cy="701355"/>
          </a:xfrm>
          <a:prstGeom prst="rect">
            <a:avLst/>
          </a:prstGeom>
        </p:spPr>
      </p:pic>
    </p:spTree>
    <p:extLst>
      <p:ext uri="{BB962C8B-B14F-4D97-AF65-F5344CB8AC3E}">
        <p14:creationId xmlns:p14="http://schemas.microsoft.com/office/powerpoint/2010/main" val="24234724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49A1E1-5685-04FA-A055-AA8718AAD490}"/>
              </a:ext>
            </a:extLst>
          </p:cNvPr>
          <p:cNvPicPr>
            <a:picLocks noChangeAspect="1"/>
          </p:cNvPicPr>
          <p:nvPr/>
        </p:nvPicPr>
        <p:blipFill>
          <a:blip r:embed="rId2"/>
          <a:stretch>
            <a:fillRect/>
          </a:stretch>
        </p:blipFill>
        <p:spPr>
          <a:xfrm>
            <a:off x="365266" y="1337558"/>
            <a:ext cx="11461467" cy="3958341"/>
          </a:xfrm>
          <a:prstGeom prst="rect">
            <a:avLst/>
          </a:prstGeom>
        </p:spPr>
      </p:pic>
    </p:spTree>
    <p:extLst>
      <p:ext uri="{BB962C8B-B14F-4D97-AF65-F5344CB8AC3E}">
        <p14:creationId xmlns:p14="http://schemas.microsoft.com/office/powerpoint/2010/main" val="3087649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3463454-27EC-45DB-3AA4-25459993361D}"/>
              </a:ext>
            </a:extLst>
          </p:cNvPr>
          <p:cNvPicPr>
            <a:picLocks noChangeAspect="1"/>
          </p:cNvPicPr>
          <p:nvPr/>
        </p:nvPicPr>
        <p:blipFill>
          <a:blip r:embed="rId2"/>
          <a:stretch>
            <a:fillRect/>
          </a:stretch>
        </p:blipFill>
        <p:spPr>
          <a:xfrm>
            <a:off x="1025928" y="908712"/>
            <a:ext cx="4612872" cy="4609146"/>
          </a:xfrm>
          <a:prstGeom prst="rect">
            <a:avLst/>
          </a:prstGeom>
        </p:spPr>
      </p:pic>
      <p:pic>
        <p:nvPicPr>
          <p:cNvPr id="3" name="Picture 2">
            <a:extLst>
              <a:ext uri="{FF2B5EF4-FFF2-40B4-BE49-F238E27FC236}">
                <a16:creationId xmlns:a16="http://schemas.microsoft.com/office/drawing/2014/main" id="{83AF63C7-34A5-ACF9-E907-3EBF547EB63F}"/>
              </a:ext>
            </a:extLst>
          </p:cNvPr>
          <p:cNvPicPr>
            <a:picLocks noChangeAspect="1"/>
          </p:cNvPicPr>
          <p:nvPr/>
        </p:nvPicPr>
        <p:blipFill>
          <a:blip r:embed="rId3"/>
          <a:stretch>
            <a:fillRect/>
          </a:stretch>
        </p:blipFill>
        <p:spPr>
          <a:xfrm>
            <a:off x="5803900" y="1664069"/>
            <a:ext cx="6118050" cy="3098432"/>
          </a:xfrm>
          <a:prstGeom prst="rect">
            <a:avLst/>
          </a:prstGeom>
        </p:spPr>
      </p:pic>
    </p:spTree>
    <p:extLst>
      <p:ext uri="{BB962C8B-B14F-4D97-AF65-F5344CB8AC3E}">
        <p14:creationId xmlns:p14="http://schemas.microsoft.com/office/powerpoint/2010/main" val="4136300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AA4771-8A78-5883-600E-CA92AEE5B64C}"/>
              </a:ext>
            </a:extLst>
          </p:cNvPr>
          <p:cNvPicPr>
            <a:picLocks noChangeAspect="1"/>
          </p:cNvPicPr>
          <p:nvPr/>
        </p:nvPicPr>
        <p:blipFill>
          <a:blip r:embed="rId2"/>
          <a:stretch>
            <a:fillRect/>
          </a:stretch>
        </p:blipFill>
        <p:spPr>
          <a:xfrm>
            <a:off x="762568" y="349250"/>
            <a:ext cx="6958464" cy="6159500"/>
          </a:xfrm>
          <a:prstGeom prst="rect">
            <a:avLst/>
          </a:prstGeom>
        </p:spPr>
      </p:pic>
      <p:pic>
        <p:nvPicPr>
          <p:cNvPr id="4" name="Picture 3">
            <a:extLst>
              <a:ext uri="{FF2B5EF4-FFF2-40B4-BE49-F238E27FC236}">
                <a16:creationId xmlns:a16="http://schemas.microsoft.com/office/drawing/2014/main" id="{1C918B50-5CFF-718B-8D84-03BCB9C3D697}"/>
              </a:ext>
            </a:extLst>
          </p:cNvPr>
          <p:cNvPicPr>
            <a:picLocks noChangeAspect="1"/>
          </p:cNvPicPr>
          <p:nvPr/>
        </p:nvPicPr>
        <p:blipFill>
          <a:blip r:embed="rId3"/>
          <a:stretch>
            <a:fillRect/>
          </a:stretch>
        </p:blipFill>
        <p:spPr>
          <a:xfrm>
            <a:off x="7380338" y="771575"/>
            <a:ext cx="4595762" cy="904826"/>
          </a:xfrm>
          <a:prstGeom prst="rect">
            <a:avLst/>
          </a:prstGeom>
        </p:spPr>
      </p:pic>
      <p:pic>
        <p:nvPicPr>
          <p:cNvPr id="5" name="Picture 4">
            <a:extLst>
              <a:ext uri="{FF2B5EF4-FFF2-40B4-BE49-F238E27FC236}">
                <a16:creationId xmlns:a16="http://schemas.microsoft.com/office/drawing/2014/main" id="{1A0A8EB4-986D-8E11-7D68-70A7EB0582A4}"/>
              </a:ext>
            </a:extLst>
          </p:cNvPr>
          <p:cNvPicPr>
            <a:picLocks noChangeAspect="1"/>
          </p:cNvPicPr>
          <p:nvPr/>
        </p:nvPicPr>
        <p:blipFill>
          <a:blip r:embed="rId4"/>
          <a:stretch>
            <a:fillRect/>
          </a:stretch>
        </p:blipFill>
        <p:spPr>
          <a:xfrm>
            <a:off x="7721032" y="1676401"/>
            <a:ext cx="4241800" cy="366158"/>
          </a:xfrm>
          <a:prstGeom prst="rect">
            <a:avLst/>
          </a:prstGeom>
        </p:spPr>
      </p:pic>
    </p:spTree>
    <p:extLst>
      <p:ext uri="{BB962C8B-B14F-4D97-AF65-F5344CB8AC3E}">
        <p14:creationId xmlns:p14="http://schemas.microsoft.com/office/powerpoint/2010/main" val="21097102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01354A-5625-1DF2-3A43-F5538BF95D8C}"/>
              </a:ext>
            </a:extLst>
          </p:cNvPr>
          <p:cNvPicPr>
            <a:picLocks noChangeAspect="1"/>
          </p:cNvPicPr>
          <p:nvPr/>
        </p:nvPicPr>
        <p:blipFill>
          <a:blip r:embed="rId2"/>
          <a:stretch>
            <a:fillRect/>
          </a:stretch>
        </p:blipFill>
        <p:spPr>
          <a:xfrm>
            <a:off x="474601" y="1235793"/>
            <a:ext cx="11242798" cy="4386414"/>
          </a:xfrm>
          <a:prstGeom prst="rect">
            <a:avLst/>
          </a:prstGeom>
        </p:spPr>
      </p:pic>
      <p:pic>
        <p:nvPicPr>
          <p:cNvPr id="4" name="Picture 3">
            <a:extLst>
              <a:ext uri="{FF2B5EF4-FFF2-40B4-BE49-F238E27FC236}">
                <a16:creationId xmlns:a16="http://schemas.microsoft.com/office/drawing/2014/main" id="{A6499C2E-0CF7-F3E2-4A6B-7B7975DA1BC7}"/>
              </a:ext>
            </a:extLst>
          </p:cNvPr>
          <p:cNvPicPr>
            <a:picLocks noChangeAspect="1"/>
          </p:cNvPicPr>
          <p:nvPr/>
        </p:nvPicPr>
        <p:blipFill>
          <a:blip r:embed="rId3"/>
          <a:stretch>
            <a:fillRect/>
          </a:stretch>
        </p:blipFill>
        <p:spPr>
          <a:xfrm>
            <a:off x="3937000" y="629310"/>
            <a:ext cx="7772400" cy="724644"/>
          </a:xfrm>
          <a:prstGeom prst="rect">
            <a:avLst/>
          </a:prstGeom>
        </p:spPr>
      </p:pic>
    </p:spTree>
    <p:extLst>
      <p:ext uri="{BB962C8B-B14F-4D97-AF65-F5344CB8AC3E}">
        <p14:creationId xmlns:p14="http://schemas.microsoft.com/office/powerpoint/2010/main" val="27537721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FD04F82-8B27-D057-1E40-C762E85AE66C}"/>
              </a:ext>
            </a:extLst>
          </p:cNvPr>
          <p:cNvPicPr>
            <a:picLocks noChangeAspect="1"/>
          </p:cNvPicPr>
          <p:nvPr/>
        </p:nvPicPr>
        <p:blipFill>
          <a:blip r:embed="rId2"/>
          <a:stretch>
            <a:fillRect/>
          </a:stretch>
        </p:blipFill>
        <p:spPr>
          <a:xfrm>
            <a:off x="217205" y="1436012"/>
            <a:ext cx="11974795" cy="3985975"/>
          </a:xfrm>
          <a:prstGeom prst="rect">
            <a:avLst/>
          </a:prstGeom>
        </p:spPr>
      </p:pic>
    </p:spTree>
    <p:extLst>
      <p:ext uri="{BB962C8B-B14F-4D97-AF65-F5344CB8AC3E}">
        <p14:creationId xmlns:p14="http://schemas.microsoft.com/office/powerpoint/2010/main" val="209802840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B22BD-6D73-3760-74A6-5BF845485794}"/>
              </a:ext>
            </a:extLst>
          </p:cNvPr>
          <p:cNvPicPr>
            <a:picLocks noChangeAspect="1"/>
          </p:cNvPicPr>
          <p:nvPr/>
        </p:nvPicPr>
        <p:blipFill>
          <a:blip r:embed="rId2"/>
          <a:stretch>
            <a:fillRect/>
          </a:stretch>
        </p:blipFill>
        <p:spPr>
          <a:xfrm>
            <a:off x="1039189" y="1098550"/>
            <a:ext cx="4732956" cy="4660900"/>
          </a:xfrm>
          <a:prstGeom prst="rect">
            <a:avLst/>
          </a:prstGeom>
        </p:spPr>
      </p:pic>
      <p:pic>
        <p:nvPicPr>
          <p:cNvPr id="3" name="Picture 2">
            <a:extLst>
              <a:ext uri="{FF2B5EF4-FFF2-40B4-BE49-F238E27FC236}">
                <a16:creationId xmlns:a16="http://schemas.microsoft.com/office/drawing/2014/main" id="{A244C8E2-FFB5-61B6-834D-37994F4DD216}"/>
              </a:ext>
            </a:extLst>
          </p:cNvPr>
          <p:cNvPicPr>
            <a:picLocks noChangeAspect="1"/>
          </p:cNvPicPr>
          <p:nvPr/>
        </p:nvPicPr>
        <p:blipFill>
          <a:blip r:embed="rId3"/>
          <a:stretch>
            <a:fillRect/>
          </a:stretch>
        </p:blipFill>
        <p:spPr>
          <a:xfrm>
            <a:off x="6096000" y="1727278"/>
            <a:ext cx="5618667" cy="3047922"/>
          </a:xfrm>
          <a:prstGeom prst="rect">
            <a:avLst/>
          </a:prstGeom>
        </p:spPr>
      </p:pic>
    </p:spTree>
    <p:extLst>
      <p:ext uri="{BB962C8B-B14F-4D97-AF65-F5344CB8AC3E}">
        <p14:creationId xmlns:p14="http://schemas.microsoft.com/office/powerpoint/2010/main" val="15763498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15228E-5832-4B1E-80DB-BC503123CFBD}"/>
              </a:ext>
            </a:extLst>
          </p:cNvPr>
          <p:cNvPicPr>
            <a:picLocks noChangeAspect="1"/>
          </p:cNvPicPr>
          <p:nvPr/>
        </p:nvPicPr>
        <p:blipFill>
          <a:blip r:embed="rId2"/>
          <a:stretch>
            <a:fillRect/>
          </a:stretch>
        </p:blipFill>
        <p:spPr>
          <a:xfrm>
            <a:off x="558800" y="2021914"/>
            <a:ext cx="11303000" cy="1987044"/>
          </a:xfrm>
          <a:prstGeom prst="rect">
            <a:avLst/>
          </a:prstGeom>
        </p:spPr>
      </p:pic>
    </p:spTree>
    <p:extLst>
      <p:ext uri="{BB962C8B-B14F-4D97-AF65-F5344CB8AC3E}">
        <p14:creationId xmlns:p14="http://schemas.microsoft.com/office/powerpoint/2010/main" val="1186359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ulpture of a shovel in a garden&#10;&#10;AI-generated content may be incorrect.">
            <a:extLst>
              <a:ext uri="{FF2B5EF4-FFF2-40B4-BE49-F238E27FC236}">
                <a16:creationId xmlns:a16="http://schemas.microsoft.com/office/drawing/2014/main" id="{96A45DB7-8AFA-D6FB-11D1-EEF6378B3D54}"/>
              </a:ext>
            </a:extLst>
          </p:cNvPr>
          <p:cNvPicPr>
            <a:picLocks noChangeAspect="1"/>
          </p:cNvPicPr>
          <p:nvPr/>
        </p:nvPicPr>
        <p:blipFill>
          <a:blip r:embed="rId2">
            <a:alphaModFix amt="54000"/>
            <a:extLst>
              <a:ext uri="{28A0092B-C50C-407E-A947-70E740481C1C}">
                <a14:useLocalDpi xmlns:a14="http://schemas.microsoft.com/office/drawing/2010/main" val="0"/>
              </a:ext>
            </a:extLst>
          </a:blip>
          <a:stretch>
            <a:fillRect/>
          </a:stretch>
        </p:blipFill>
        <p:spPr>
          <a:xfrm>
            <a:off x="5884" y="-1"/>
            <a:ext cx="12186116" cy="6861313"/>
          </a:xfrm>
          <a:prstGeom prst="rect">
            <a:avLst/>
          </a:prstGeom>
        </p:spPr>
      </p:pic>
      <p:pic>
        <p:nvPicPr>
          <p:cNvPr id="10" name="Picture 10" descr="beige.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67972" y="3103964"/>
            <a:ext cx="3713821" cy="3621737"/>
          </a:xfrm>
          <a:prstGeom prst="rect">
            <a:avLst/>
          </a:prstGeom>
        </p:spPr>
      </p:pic>
      <p:pic>
        <p:nvPicPr>
          <p:cNvPr id="14" name="Picture 14" descr="whit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4148" y="1714504"/>
            <a:ext cx="3713821" cy="3621737"/>
          </a:xfrm>
          <a:prstGeom prst="rect">
            <a:avLst/>
          </a:prstGeom>
        </p:spPr>
      </p:pic>
      <p:pic>
        <p:nvPicPr>
          <p:cNvPr id="16" name="Picture 16" descr="brown.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61068" y="1714504"/>
            <a:ext cx="3713821" cy="3621737"/>
          </a:xfrm>
          <a:prstGeom prst="rect">
            <a:avLst/>
          </a:prstGeom>
        </p:spPr>
      </p:pic>
    </p:spTree>
    <p:extLst>
      <p:ext uri="{BB962C8B-B14F-4D97-AF65-F5344CB8AC3E}">
        <p14:creationId xmlns:p14="http://schemas.microsoft.com/office/powerpoint/2010/main" val="1823753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accel="50000" decel="50000" fill="hold" nodeType="withEffect">
                                  <p:stCondLst>
                                    <p:cond delay="0"/>
                                  </p:stCondLst>
                                  <p:childTnLst>
                                    <p:animMotion origin="layout" path="M 0 0  C 0 0.05867  0.027 0.10667  0.06 0.10667  C 0.099 0.10667  0.113 0.05333  0.119 0.02133  L 0.125 -0.02133  C 0.131 -0.05333  0.146 -0.10667  0.19 -0.10667  C 0.218 -0.10667  0.25 -0.05867  0.25 0  C 0.25 0.05867  0.218 0.10667  0.19 0.10667  C 0.146 0.10667  0.131 0.05333  0.125 0.02133  L 0.119 -0.02133  C 0.113 -0.05333  0.099 -0.10667  0.06 -0.10667  C 0.027 -0.10667  0 -0.05867  0 0  Z" pathEditMode="relative" ptsTypes="">
                                      <p:cBhvr>
                                        <p:cTn id="6" dur="20000" fill="hold"/>
                                        <p:tgtEl>
                                          <p:spTgt spid="14"/>
                                        </p:tgtEl>
                                        <p:attrNameLst>
                                          <p:attrName>ppt_x</p:attrName>
                                          <p:attrName>ppt_y</p:attrName>
                                        </p:attrNameLst>
                                      </p:cBhvr>
                                    </p:animMotion>
                                  </p:childTnLst>
                                </p:cTn>
                              </p:par>
                              <p:par>
                                <p:cTn id="7" presetID="28" presetClass="path" presetSubtype="0" repeatCount="indefinite" accel="50000" decel="50000" fill="hold" nodeType="withEffect">
                                  <p:stCondLst>
                                    <p:cond delay="0"/>
                                  </p:stCondLst>
                                  <p:childTnLst>
                                    <p:animMotion origin="layout" path="M 0.09701 -0.38611 C 0.16745 -0.38611 0.225 -0.33958 0.225 -0.28333 C 0.225 -0.22361 0.16745 -0.17685 0.09701 -0.17685 C 0.02643 -0.17685 -0.03099 -0.13056 -0.03099 -0.07384 C -0.03099 -0.01759 0.02643 0.02917 0.09701 0.02917 C 0.16745 0.02917 0.225 0.07569 0.225 0.13194 C 0.225 0.18866 0.16745 0.23495 0.09701 0.23495 C 0.02643 0.23495 -0.03099 0.28171 -0.03099 0.34143 C -0.03099 0.39768 0.02643 0.44444 0.09701 0.44444 C 0.16745 0.44444 0.225 0.39768 0.225 0.34143 C 0.225 0.28171 0.16745 0.23495 0.09701 0.23495 C 0.02643 0.23495 -0.03099 0.18866 -0.03099 0.13194 C -0.03099 0.07569 0.02643 0.02917 0.09701 0.02917 C 0.16745 0.02917 0.225 -0.01759 0.225 -0.07384 C 0.225 -0.13056 0.16745 -0.17685 0.09701 -0.17685 C 0.02643 -0.17685 -0.03099 -0.22361 -0.03099 -0.28333 C -0.03099 -0.33958 0.02643 -0.38611 0.09701 -0.38611 Z " pathEditMode="relative" rAng="0" ptsTypes="fffffffffffffffff">
                                      <p:cBhvr>
                                        <p:cTn id="8" dur="40000" fill="hold"/>
                                        <p:tgtEl>
                                          <p:spTgt spid="10"/>
                                        </p:tgtEl>
                                        <p:attrNameLst>
                                          <p:attrName>ppt_x</p:attrName>
                                          <p:attrName>ppt_y</p:attrName>
                                        </p:attrNameLst>
                                      </p:cBhvr>
                                      <p:rCtr x="0" y="41528"/>
                                    </p:animMotion>
                                  </p:childTnLst>
                                </p:cTn>
                              </p:par>
                              <p:par>
                                <p:cTn id="9" presetID="1" presetClass="path" presetSubtype="0" repeatCount="indefinite" accel="50000" decel="50000" fill="hold" nodeType="withEffect">
                                  <p:stCondLst>
                                    <p:cond delay="0"/>
                                  </p:stCondLst>
                                  <p:childTnLst>
                                    <p:animMotion origin="layout" path="M -0.24792 -0.45208 C -0.04206 -0.45208 0.125 -0.25139 0.125 -0.00394 C 0.125 0.24352 -0.04206 0.44444 -0.24792 0.44444 C -0.45377 0.44444 -0.6207 0.24352 -0.6207 -0.00394 C -0.6207 -0.25139 -0.45377 -0.45208 -0.24792 -0.45208 Z " pathEditMode="relative" rAng="0" ptsTypes="fffff">
                                      <p:cBhvr>
                                        <p:cTn id="10" dur="25000" fill="hold"/>
                                        <p:tgtEl>
                                          <p:spTgt spid="16"/>
                                        </p:tgtEl>
                                        <p:attrNameLst>
                                          <p:attrName>ppt_x</p:attrName>
                                          <p:attrName>ppt_y</p:attrName>
                                        </p:attrNameLst>
                                      </p:cBhvr>
                                      <p:rCtr x="0" y="4481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9233258-401E-BBD3-EBE9-17BC9AC54107}"/>
              </a:ext>
            </a:extLst>
          </p:cNvPr>
          <p:cNvPicPr>
            <a:picLocks noChangeAspect="1"/>
          </p:cNvPicPr>
          <p:nvPr/>
        </p:nvPicPr>
        <p:blipFill>
          <a:blip r:embed="rId2"/>
          <a:stretch>
            <a:fillRect/>
          </a:stretch>
        </p:blipFill>
        <p:spPr>
          <a:xfrm>
            <a:off x="1298496" y="280206"/>
            <a:ext cx="9595008" cy="3948893"/>
          </a:xfrm>
          <a:prstGeom prst="rect">
            <a:avLst/>
          </a:prstGeom>
        </p:spPr>
      </p:pic>
      <p:pic>
        <p:nvPicPr>
          <p:cNvPr id="3" name="Picture 2">
            <a:extLst>
              <a:ext uri="{FF2B5EF4-FFF2-40B4-BE49-F238E27FC236}">
                <a16:creationId xmlns:a16="http://schemas.microsoft.com/office/drawing/2014/main" id="{B88E6071-6593-0881-8834-9B377D886DD6}"/>
              </a:ext>
            </a:extLst>
          </p:cNvPr>
          <p:cNvPicPr>
            <a:picLocks noChangeAspect="1"/>
          </p:cNvPicPr>
          <p:nvPr/>
        </p:nvPicPr>
        <p:blipFill>
          <a:blip r:embed="rId3"/>
          <a:stretch>
            <a:fillRect/>
          </a:stretch>
        </p:blipFill>
        <p:spPr>
          <a:xfrm>
            <a:off x="2679700" y="1553246"/>
            <a:ext cx="7772400" cy="805108"/>
          </a:xfrm>
          <a:prstGeom prst="rect">
            <a:avLst/>
          </a:prstGeom>
        </p:spPr>
      </p:pic>
    </p:spTree>
    <p:extLst>
      <p:ext uri="{BB962C8B-B14F-4D97-AF65-F5344CB8AC3E}">
        <p14:creationId xmlns:p14="http://schemas.microsoft.com/office/powerpoint/2010/main" val="3598458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3C574C4-8858-5B71-F140-01DFC5E6D53F}"/>
              </a:ext>
            </a:extLst>
          </p:cNvPr>
          <p:cNvPicPr>
            <a:picLocks noChangeAspect="1"/>
          </p:cNvPicPr>
          <p:nvPr/>
        </p:nvPicPr>
        <p:blipFill>
          <a:blip r:embed="rId2"/>
          <a:stretch>
            <a:fillRect/>
          </a:stretch>
        </p:blipFill>
        <p:spPr>
          <a:xfrm>
            <a:off x="2981047" y="444500"/>
            <a:ext cx="6454634" cy="5969000"/>
          </a:xfrm>
          <a:prstGeom prst="rect">
            <a:avLst/>
          </a:prstGeom>
        </p:spPr>
      </p:pic>
    </p:spTree>
    <p:extLst>
      <p:ext uri="{BB962C8B-B14F-4D97-AF65-F5344CB8AC3E}">
        <p14:creationId xmlns:p14="http://schemas.microsoft.com/office/powerpoint/2010/main" val="31248519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057C75-1B8C-95BC-FD30-60497DC0E2DE}"/>
              </a:ext>
            </a:extLst>
          </p:cNvPr>
          <p:cNvPicPr>
            <a:picLocks noChangeAspect="1"/>
          </p:cNvPicPr>
          <p:nvPr/>
        </p:nvPicPr>
        <p:blipFill>
          <a:blip r:embed="rId2"/>
          <a:stretch>
            <a:fillRect/>
          </a:stretch>
        </p:blipFill>
        <p:spPr>
          <a:xfrm>
            <a:off x="727066" y="1162664"/>
            <a:ext cx="11033134" cy="4234836"/>
          </a:xfrm>
          <a:prstGeom prst="rect">
            <a:avLst/>
          </a:prstGeom>
        </p:spPr>
      </p:pic>
    </p:spTree>
    <p:extLst>
      <p:ext uri="{BB962C8B-B14F-4D97-AF65-F5344CB8AC3E}">
        <p14:creationId xmlns:p14="http://schemas.microsoft.com/office/powerpoint/2010/main" val="21289550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610BF8A-E881-11F2-186B-F712A0DC891C}"/>
              </a:ext>
            </a:extLst>
          </p:cNvPr>
          <p:cNvPicPr>
            <a:picLocks noChangeAspect="1"/>
          </p:cNvPicPr>
          <p:nvPr/>
        </p:nvPicPr>
        <p:blipFill>
          <a:blip r:embed="rId2"/>
          <a:stretch>
            <a:fillRect/>
          </a:stretch>
        </p:blipFill>
        <p:spPr>
          <a:xfrm>
            <a:off x="217574" y="350985"/>
            <a:ext cx="11756851" cy="3870030"/>
          </a:xfrm>
          <a:prstGeom prst="rect">
            <a:avLst/>
          </a:prstGeom>
        </p:spPr>
      </p:pic>
      <p:sp>
        <p:nvSpPr>
          <p:cNvPr id="3" name="TextBox 2">
            <a:extLst>
              <a:ext uri="{FF2B5EF4-FFF2-40B4-BE49-F238E27FC236}">
                <a16:creationId xmlns:a16="http://schemas.microsoft.com/office/drawing/2014/main" id="{2865D108-8430-8D1B-FC66-B1B307215F34}"/>
              </a:ext>
            </a:extLst>
          </p:cNvPr>
          <p:cNvSpPr txBox="1"/>
          <p:nvPr/>
        </p:nvSpPr>
        <p:spPr>
          <a:xfrm>
            <a:off x="513284" y="4508500"/>
            <a:ext cx="11668322" cy="2031325"/>
          </a:xfrm>
          <a:prstGeom prst="rect">
            <a:avLst/>
          </a:prstGeom>
          <a:noFill/>
        </p:spPr>
        <p:txBody>
          <a:bodyPr wrap="none" rtlCol="0">
            <a:spAutoFit/>
          </a:bodyPr>
          <a:lstStyle/>
          <a:p>
            <a:r>
              <a:rPr lang="en-US" dirty="0">
                <a:solidFill>
                  <a:srgbClr val="FFC000"/>
                </a:solidFill>
              </a:rPr>
              <a:t>One is on chromosome 20 where the majority of the human WFDC genes are located in one cluster, including WFDC2</a:t>
            </a:r>
          </a:p>
          <a:p>
            <a:endParaRPr lang="en-US" dirty="0">
              <a:solidFill>
                <a:srgbClr val="FFC000"/>
              </a:solidFill>
            </a:endParaRPr>
          </a:p>
          <a:p>
            <a:r>
              <a:rPr lang="en-US" dirty="0">
                <a:solidFill>
                  <a:srgbClr val="FFC000"/>
                </a:solidFill>
              </a:rPr>
              <a:t>HE4 significantly suppressed the activities of MMP2 and MMP9 to degrade type I collagen (Fig. 2g). Further, we found that </a:t>
            </a:r>
          </a:p>
          <a:p>
            <a:r>
              <a:rPr lang="en-US" dirty="0">
                <a:solidFill>
                  <a:srgbClr val="FFC000"/>
                </a:solidFill>
              </a:rPr>
              <a:t>HE4 directly interacts with MMP2 and MMP9, as assessed by immunoprecipitation using antibody to HE4 and </a:t>
            </a:r>
          </a:p>
          <a:p>
            <a:r>
              <a:rPr lang="en-US" dirty="0">
                <a:solidFill>
                  <a:srgbClr val="FFC000"/>
                </a:solidFill>
              </a:rPr>
              <a:t>subsequent western blotting analysis (Fig. 2h). HE4 also inhibited the degradation of type I</a:t>
            </a:r>
          </a:p>
          <a:p>
            <a:r>
              <a:rPr lang="en-US" dirty="0">
                <a:solidFill>
                  <a:srgbClr val="FFC000"/>
                </a:solidFill>
              </a:rPr>
              <a:t>collagen by bacterial collagenase, a collagenase that shares an activity profile with many </a:t>
            </a:r>
          </a:p>
          <a:p>
            <a:r>
              <a:rPr lang="en-US" dirty="0">
                <a:solidFill>
                  <a:srgbClr val="FFC000"/>
                </a:solidFill>
              </a:rPr>
              <a:t>mammalian MMPs (Supplementary Fig. 3d).</a:t>
            </a:r>
          </a:p>
        </p:txBody>
      </p:sp>
    </p:spTree>
    <p:extLst>
      <p:ext uri="{BB962C8B-B14F-4D97-AF65-F5344CB8AC3E}">
        <p14:creationId xmlns:p14="http://schemas.microsoft.com/office/powerpoint/2010/main" val="1253843977"/>
      </p:ext>
    </p:extLst>
  </p:cSld>
  <p:clrMapOvr>
    <a:masterClrMapping/>
  </p:clrMapOvr>
</p:sld>
</file>

<file path=ppt/theme/theme1.xml><?xml version="1.0" encoding="utf-8"?>
<a:theme xmlns:a="http://schemas.openxmlformats.org/drawingml/2006/main" name="Default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78348</TotalTime>
  <Words>184</Words>
  <Application>Microsoft Macintosh PowerPoint</Application>
  <PresentationFormat>Widescreen</PresentationFormat>
  <Paragraphs>12</Paragraphs>
  <Slides>54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54</vt:i4>
      </vt:variant>
    </vt:vector>
  </HeadingPairs>
  <TitlesOfParts>
    <vt:vector size="58" baseType="lpstr">
      <vt:lpstr>Arial</vt:lpstr>
      <vt:lpstr>Calibri</vt:lpstr>
      <vt:lpstr>Calibri Light</vt:lpstr>
      <vt:lpstr>Default Theme</vt:lpstr>
      <vt:lpstr>PowerPoint Presentation</vt:lpstr>
      <vt:lpstr>Diabetes Podcast Bergman on altering lipid localization and adipose tissue cellular composition through weight loss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prolactin-releasing peptide increases prolactin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Philipp Scherer</dc:creator>
  <cp:lastModifiedBy>Philipp Scherer</cp:lastModifiedBy>
  <cp:revision>690</cp:revision>
  <cp:lastPrinted>2025-10-05T03:52:53Z</cp:lastPrinted>
  <dcterms:created xsi:type="dcterms:W3CDTF">2022-09-11T17:16:20Z</dcterms:created>
  <dcterms:modified xsi:type="dcterms:W3CDTF">2025-12-08T05:25:24Z</dcterms:modified>
</cp:coreProperties>
</file>