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147474406" r:id="rId2"/>
    <p:sldId id="2147480788" r:id="rId3"/>
    <p:sldId id="2147480774" r:id="rId4"/>
    <p:sldId id="2147480775" r:id="rId5"/>
    <p:sldId id="2147480769" r:id="rId6"/>
    <p:sldId id="2147480770" r:id="rId7"/>
    <p:sldId id="2147480771" r:id="rId8"/>
    <p:sldId id="2147480813" r:id="rId9"/>
    <p:sldId id="2147480814" r:id="rId10"/>
    <p:sldId id="2147480815" r:id="rId11"/>
    <p:sldId id="2147480816" r:id="rId12"/>
    <p:sldId id="2147480772" r:id="rId13"/>
    <p:sldId id="2147480773" r:id="rId14"/>
    <p:sldId id="2147480806" r:id="rId15"/>
    <p:sldId id="2147480807" r:id="rId16"/>
    <p:sldId id="2147480808" r:id="rId17"/>
    <p:sldId id="2147480811" r:id="rId18"/>
    <p:sldId id="2147480809" r:id="rId19"/>
    <p:sldId id="2147480810" r:id="rId20"/>
    <p:sldId id="2147480812" r:id="rId21"/>
    <p:sldId id="2147480782" r:id="rId22"/>
    <p:sldId id="2147480783" r:id="rId23"/>
    <p:sldId id="2147480784" r:id="rId24"/>
    <p:sldId id="2147480802" r:id="rId25"/>
    <p:sldId id="2147480791" r:id="rId26"/>
    <p:sldId id="2147480785" r:id="rId27"/>
    <p:sldId id="2147480786" r:id="rId28"/>
    <p:sldId id="2147480789" r:id="rId29"/>
    <p:sldId id="2147480803" r:id="rId30"/>
    <p:sldId id="2147480790" r:id="rId31"/>
    <p:sldId id="2147480792" r:id="rId32"/>
    <p:sldId id="2147480793" r:id="rId33"/>
    <p:sldId id="2147480794" r:id="rId34"/>
    <p:sldId id="2147480778" r:id="rId35"/>
    <p:sldId id="2147480779" r:id="rId36"/>
    <p:sldId id="2147480780" r:id="rId37"/>
    <p:sldId id="2147480781" r:id="rId38"/>
    <p:sldId id="2147480795" r:id="rId39"/>
    <p:sldId id="2147480796" r:id="rId40"/>
    <p:sldId id="2147480797" r:id="rId41"/>
    <p:sldId id="2147480798" r:id="rId42"/>
    <p:sldId id="2147480818" r:id="rId43"/>
    <p:sldId id="2147480819" r:id="rId44"/>
    <p:sldId id="2147480820" r:id="rId45"/>
    <p:sldId id="2147480821" r:id="rId46"/>
    <p:sldId id="2147480822" r:id="rId47"/>
    <p:sldId id="2147480823" r:id="rId48"/>
    <p:sldId id="2147480824" r:id="rId49"/>
    <p:sldId id="2147480825" r:id="rId50"/>
    <p:sldId id="2147480776" r:id="rId51"/>
    <p:sldId id="2147480777" r:id="rId52"/>
    <p:sldId id="2147480826" r:id="rId53"/>
    <p:sldId id="2147480799" r:id="rId54"/>
    <p:sldId id="2147480827" r:id="rId55"/>
    <p:sldId id="2147480828" r:id="rId56"/>
    <p:sldId id="2147480829" r:id="rId57"/>
    <p:sldId id="2147480830" r:id="rId58"/>
    <p:sldId id="2147480831" r:id="rId59"/>
    <p:sldId id="2147480832" r:id="rId60"/>
    <p:sldId id="2147480833" r:id="rId61"/>
    <p:sldId id="2147480834" r:id="rId62"/>
    <p:sldId id="2147480835" r:id="rId63"/>
    <p:sldId id="2147480836" r:id="rId64"/>
    <p:sldId id="2147480801" r:id="rId65"/>
    <p:sldId id="2147480787" r:id="rId66"/>
    <p:sldId id="2147480817" r:id="rId67"/>
    <p:sldId id="214748059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266"/>
    <p:restoredTop sz="94845"/>
  </p:normalViewPr>
  <p:slideViewPr>
    <p:cSldViewPr snapToGrid="0">
      <p:cViewPr varScale="1">
        <p:scale>
          <a:sx n="94" d="100"/>
          <a:sy n="94" d="100"/>
        </p:scale>
        <p:origin x="2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2/15/26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google.com/search?q=ferroptosis&amp;oq=does+DHA+increase+ferroptosis%3F&amp;gs_lcrp=EgZjaHJvbWUyBggAEEUYOTIHCAEQIRigATIHCAIQIRigATIHCAMQIRigATIHCAQQIRigATIHCAUQIRigATIHCAYQIRiPAjIHCAcQIRiPAtIBCDgwNTVqMGo0qAIAsAIB&amp;sourceid=chrome&amp;ie=UTF-8&amp;mstk=AUtExfAPem8tVudSqaI5jf3ceVqOeBaukIKspLPuTLfcawUuae0ngfylxA_NHwmVRFoSvPg9OWrqtZXVTvZ9bYS_fUGJdeS1ug-X78kAiJyiGhXoVfypNxAriS-ynzbwkbg_vfvyUIClHYd4HmD6b3i-vI59J8T8h5hccE-jCeCxDxdOPvY&amp;csui=3&amp;ved=2ahUKEwjAyfKR4tySAxUCmSYFHdDzA2UQgK4QegQIARAC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old card with a horse&#10;&#10;AI-generated content may be incorrect.">
            <a:extLst>
              <a:ext uri="{FF2B5EF4-FFF2-40B4-BE49-F238E27FC236}">
                <a16:creationId xmlns:a16="http://schemas.microsoft.com/office/drawing/2014/main" id="{854AD5EA-94A8-7E2B-7E24-3236AFC220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2"/>
            <a:ext cx="12192001" cy="6830830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C19B0-4D4C-8774-2EA5-4F0E519E74DD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2/16/2026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B39F0-1208-4194-7EF2-40D555F5C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5" y="313594"/>
            <a:ext cx="7772400" cy="2542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E6425E-9AE8-D22F-F944-07FF5E12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095" y="3154317"/>
            <a:ext cx="7772400" cy="339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E0732-7A5F-B5A1-C2DD-9F4DDD9DE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64" y="271220"/>
            <a:ext cx="6223852" cy="63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1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B4F29-3A01-FAA7-F7FF-349530CE2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72" y="926594"/>
            <a:ext cx="10101455" cy="5004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8A504-7E61-72B6-05CE-378978493210}"/>
              </a:ext>
            </a:extLst>
          </p:cNvPr>
          <p:cNvSpPr txBox="1"/>
          <p:nvPr/>
        </p:nvSpPr>
        <p:spPr>
          <a:xfrm>
            <a:off x="1116105" y="6059073"/>
            <a:ext cx="10583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https://</a:t>
            </a:r>
            <a:r>
              <a:rPr lang="en-US" sz="1200" dirty="0" err="1">
                <a:solidFill>
                  <a:srgbClr val="FFC000"/>
                </a:solidFill>
              </a:rPr>
              <a:t>aacrjournals.org</a:t>
            </a:r>
            <a:r>
              <a:rPr lang="en-US" sz="1200" dirty="0">
                <a:solidFill>
                  <a:srgbClr val="FFC000"/>
                </a:solidFill>
              </a:rPr>
              <a:t>/</a:t>
            </a:r>
            <a:r>
              <a:rPr lang="en-US" sz="1200" dirty="0" err="1">
                <a:solidFill>
                  <a:srgbClr val="FFC000"/>
                </a:solidFill>
              </a:rPr>
              <a:t>cancerres</a:t>
            </a:r>
            <a:r>
              <a:rPr lang="en-US" sz="1200" dirty="0">
                <a:solidFill>
                  <a:srgbClr val="FFC000"/>
                </a:solidFill>
              </a:rPr>
              <a:t>/article-abstract/</a:t>
            </a:r>
            <a:r>
              <a:rPr lang="en-US" sz="1200" dirty="0" err="1">
                <a:solidFill>
                  <a:srgbClr val="FFC000"/>
                </a:solidFill>
              </a:rPr>
              <a:t>doi</a:t>
            </a:r>
            <a:r>
              <a:rPr lang="en-US" sz="1200" dirty="0">
                <a:solidFill>
                  <a:srgbClr val="FFC000"/>
                </a:solidFill>
              </a:rPr>
              <a:t>/10.1158/0008-5472.CAN-25-3657/774501/Endotrophin-and-CD44-Mediated-Heterotypic?redirectedFrom=PDF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3B5F1-DD2A-B0FF-A5A7-9A71C3447A79}"/>
              </a:ext>
            </a:extLst>
          </p:cNvPr>
          <p:cNvSpPr txBox="1"/>
          <p:nvPr/>
        </p:nvSpPr>
        <p:spPr>
          <a:xfrm>
            <a:off x="7753169" y="291095"/>
            <a:ext cx="3393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</a:rPr>
              <a:t>Cancer Research, in press</a:t>
            </a:r>
          </a:p>
        </p:txBody>
      </p:sp>
    </p:spTree>
    <p:extLst>
      <p:ext uri="{BB962C8B-B14F-4D97-AF65-F5344CB8AC3E}">
        <p14:creationId xmlns:p14="http://schemas.microsoft.com/office/powerpoint/2010/main" val="65740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ACEC0-EA0C-D90D-ABEF-01DEB2AF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2" y="282388"/>
            <a:ext cx="6468486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1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E5447-31A8-1CA3-9659-184F6476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80" y="185981"/>
            <a:ext cx="7526602" cy="3050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5C58E-A6DC-0B90-5639-1A3D1BA7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17" y="425803"/>
            <a:ext cx="5213458" cy="64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E8624-EF0E-2552-5F6C-F92841C4F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57" y="3785666"/>
            <a:ext cx="7772400" cy="238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98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18A0F-7709-BC26-6AAF-E536084B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605" y="712922"/>
            <a:ext cx="5525814" cy="5432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0CEB40-5D10-788D-24B9-A4AE52681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15" y="1003987"/>
            <a:ext cx="5384369" cy="26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3E36FE-25E3-5555-3795-ADCE7091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04" y="1441344"/>
            <a:ext cx="9445088" cy="33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4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B24E5-6477-4D1E-D6D1-007BF41FF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984" y="1385657"/>
            <a:ext cx="8484031" cy="5140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54129-435D-8D23-5611-F30821CA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65" y="331772"/>
            <a:ext cx="11165237" cy="11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FCC398-969F-180F-A56D-5D7E8F32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02" y="194627"/>
            <a:ext cx="5980596" cy="64687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9E630A-DBFD-C257-996B-C92468A3BB7D}"/>
              </a:ext>
            </a:extLst>
          </p:cNvPr>
          <p:cNvSpPr/>
          <p:nvPr/>
        </p:nvSpPr>
        <p:spPr>
          <a:xfrm>
            <a:off x="3105702" y="194626"/>
            <a:ext cx="179939" cy="363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FE53A-B003-936A-0C7E-2A2DC8794A9D}"/>
              </a:ext>
            </a:extLst>
          </p:cNvPr>
          <p:cNvSpPr/>
          <p:nvPr/>
        </p:nvSpPr>
        <p:spPr>
          <a:xfrm>
            <a:off x="3102682" y="3818647"/>
            <a:ext cx="179939" cy="363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5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5CC19-8F49-58DE-5826-696D7D2C3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64" y="1582247"/>
            <a:ext cx="10257871" cy="2788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56C42-81CA-2E2A-520C-D0F51358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49" y="1617118"/>
            <a:ext cx="5457771" cy="6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1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87C82-BA75-B6B3-BF11-37339AFA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2" y="253949"/>
            <a:ext cx="8996793" cy="196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65B4E-EFF5-D813-367E-F0E50D4E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309072"/>
            <a:ext cx="6163235" cy="4294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C1A1E-B209-ADD5-E888-2ADAC289B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695" y="4178692"/>
            <a:ext cx="5262282" cy="4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6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2FE22-6C13-4E07-258A-B9797E9D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85" y="5094407"/>
            <a:ext cx="7772400" cy="884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4AF6BE-A7C2-B723-031C-7F48F5B97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285" y="325616"/>
            <a:ext cx="7772400" cy="49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242F3-419E-E91F-9865-7DF95684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5" y="1039965"/>
            <a:ext cx="11600330" cy="4118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DED6F-445B-20DE-2D89-C8A93BB7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97" y="627215"/>
            <a:ext cx="720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8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34E3FC-B184-5BC0-FF03-B12EDD67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0" y="1481311"/>
            <a:ext cx="11590479" cy="38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31E67-6C14-35F5-1978-B07C4AA1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842" y="450476"/>
            <a:ext cx="6025946" cy="5957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C52E5-0AF7-351E-7F06-092CC3A86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1" y="1931623"/>
            <a:ext cx="5549153" cy="31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4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265D09-D45F-289B-426A-A5A9F9E08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31" y="1745722"/>
            <a:ext cx="10960446" cy="3875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A2E2A-92A5-D229-A6D1-716440B7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6" y="308783"/>
            <a:ext cx="10979501" cy="110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CBE2A-69D8-6787-7208-159DB44FA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1" y="5736451"/>
            <a:ext cx="9676696" cy="5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1F3F4-2B07-14D9-9C35-4BD37E265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43" y="174812"/>
            <a:ext cx="9976586" cy="5088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2673B-E409-2C85-B070-33F8DB4F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2" y="5423821"/>
            <a:ext cx="9864157" cy="9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3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69D4E-BCF4-34FD-9587-DFFD0250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67" y="1241407"/>
            <a:ext cx="10773580" cy="4375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F3ECC-48F1-C5A6-D7F8-0464E77CF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86" y="1571065"/>
            <a:ext cx="72771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75C5BC-AD20-970C-EB7E-778377B6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23" y="1555424"/>
            <a:ext cx="11687154" cy="37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3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00CDE-7BE2-0DA6-4EDF-91AE2FBE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07" y="262217"/>
            <a:ext cx="6257562" cy="6333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BE4EC8-2546-987C-7B8D-180F862C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32" y="2205318"/>
            <a:ext cx="5216275" cy="29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1F0D2-64D8-E5BF-2A41-3F513F11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56" y="350701"/>
            <a:ext cx="9924088" cy="5834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B2582-E908-0882-78D2-C1FFF247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88" y="890026"/>
            <a:ext cx="5746456" cy="6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D82E3-1C19-254D-AEFA-087DF5345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1" y="159982"/>
            <a:ext cx="9296400" cy="5922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1314B-1DA3-565B-32D5-69CB66D2A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93" y="775898"/>
            <a:ext cx="4872318" cy="60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6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10C39-F70D-FEC8-FE63-8A10E9562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18" y="214543"/>
            <a:ext cx="7772400" cy="2716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3E80F-ABEE-D783-B1FA-B73055CB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37" y="537510"/>
            <a:ext cx="3023347" cy="387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273B9-E9DA-2BF0-EECB-7D6E04C5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18" y="5299537"/>
            <a:ext cx="11790363" cy="1343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32253-DAB3-E7A4-014D-FEA0F95AD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41" y="3519701"/>
            <a:ext cx="4463536" cy="1191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64DBB-3ECF-F433-6B6E-1B1BEF40A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915" y="2278391"/>
            <a:ext cx="6536070" cy="27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F3993B-B5FA-3696-93ED-0A4BDB2B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3" y="453200"/>
            <a:ext cx="11235673" cy="5571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A7C74-2F49-5483-EB6E-546B554B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895" y="1966473"/>
            <a:ext cx="7772400" cy="3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70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D9DCCA-C81D-BDDA-3CE3-44710AF3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30" y="817960"/>
            <a:ext cx="10679376" cy="56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43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FB43-FA61-E936-4454-086648C2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149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DHA (docosahexaenoic acid) has been shown to increase and induce 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ferroptosis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type of iron-dependent, oxidative cell death, particularly in cancer cells. DHA promotes this process by increasing intracellular lipid peroxidation, raising Reactive Oxygen Species (ROS), reducing glutathione (GSH) levels, and decreasing glutathione peroxidase 4 (GPX4) activity.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949E1-82B2-BA44-D770-0835863E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11712"/>
            <a:ext cx="7772400" cy="2773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E7937-1BEB-1547-56C3-16E3E4374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3" y="5046289"/>
            <a:ext cx="10941133" cy="6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5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FA3C1-4668-C366-4BC3-816BDD13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303274"/>
            <a:ext cx="10408024" cy="6311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64CBD-1F68-4928-0F72-FCA833474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916" y="891413"/>
            <a:ext cx="5571565" cy="495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C0F50A-8846-BF67-BFF4-C1B4852C389B}"/>
              </a:ext>
            </a:extLst>
          </p:cNvPr>
          <p:cNvSpPr/>
          <p:nvPr/>
        </p:nvSpPr>
        <p:spPr>
          <a:xfrm>
            <a:off x="1062318" y="4074459"/>
            <a:ext cx="3388658" cy="2138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37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E2D8A-7640-441F-0A4D-E2C3DC92D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41" y="290885"/>
            <a:ext cx="8987118" cy="62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7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023D1A-06F7-A64C-E4EA-65F9E2AB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744" y="4055263"/>
            <a:ext cx="6750795" cy="8879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8F74-4FED-BDD8-28CF-BE11B2CE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2" y="26896"/>
            <a:ext cx="11905875" cy="32272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56B44B-F665-07E8-CE74-E3323AD7B5AB}"/>
              </a:ext>
            </a:extLst>
          </p:cNvPr>
          <p:cNvSpPr/>
          <p:nvPr/>
        </p:nvSpPr>
        <p:spPr>
          <a:xfrm>
            <a:off x="143062" y="-242045"/>
            <a:ext cx="11905874" cy="5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D5939-69EE-D0EA-9A8B-48229C52A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2" y="3254190"/>
            <a:ext cx="6750795" cy="868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87717-7D79-6A85-0B5B-7E95242DE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36" y="5257187"/>
            <a:ext cx="7772400" cy="13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3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A5AD5-143F-4053-3BDD-2C7D42DF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1"/>
            <a:ext cx="8517652" cy="1869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DA29-6075-6918-797E-40E819472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652" y="412623"/>
            <a:ext cx="3566772" cy="5271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90327D-1383-1604-A7BA-C80A4AAC1187}"/>
              </a:ext>
            </a:extLst>
          </p:cNvPr>
          <p:cNvSpPr/>
          <p:nvPr/>
        </p:nvSpPr>
        <p:spPr>
          <a:xfrm>
            <a:off x="107576" y="2164976"/>
            <a:ext cx="322729" cy="26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14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C8D120-4715-52DE-5A96-CA58EC2EC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2" y="1022888"/>
            <a:ext cx="11574536" cy="4462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F13B0-95E1-1059-E95E-7E647223B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25" y="549615"/>
            <a:ext cx="7772400" cy="6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44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6DA00-B946-A0BB-36A4-705D4F90B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1" y="774916"/>
            <a:ext cx="11823517" cy="3007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FB84A-FC7B-57EC-0DD0-365238575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0" y="4389959"/>
            <a:ext cx="11855151" cy="7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D0DCB-76A6-4F06-B51A-29E57F34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903" y="457200"/>
            <a:ext cx="65994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18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FF6B16-357F-F0F1-7857-9172E202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32" y="650929"/>
            <a:ext cx="10999942" cy="57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4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A3BC3-9B53-D8FE-5CEB-C59408E9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8" y="1014346"/>
            <a:ext cx="11780003" cy="4829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9C370-67F8-2BC7-3E35-F429C405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746" y="1953058"/>
            <a:ext cx="7772400" cy="5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89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A9899-A3AF-DDBB-2E2C-4753CA128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8" y="157645"/>
            <a:ext cx="4432517" cy="3337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8B2B5-A83C-12B8-B55C-9DB5131B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617" y="2979055"/>
            <a:ext cx="7772400" cy="38789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8AFB7-EA31-2DEF-93CC-E0E3FEC42ECF}"/>
              </a:ext>
            </a:extLst>
          </p:cNvPr>
          <p:cNvSpPr/>
          <p:nvPr/>
        </p:nvSpPr>
        <p:spPr>
          <a:xfrm>
            <a:off x="11375755" y="3494868"/>
            <a:ext cx="278969" cy="336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52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B4F8B-8E0C-50E3-E286-1D964C46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2" y="1479019"/>
            <a:ext cx="11769795" cy="346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2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AB28-16E5-0239-55BF-A490C3562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779" y="931991"/>
            <a:ext cx="5365259" cy="5323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47FEF-172A-9415-9F12-8D0C69DA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0" y="1828799"/>
            <a:ext cx="6254658" cy="35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1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DDBF8-3365-828A-1ED1-E75FC867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27" y="1578177"/>
            <a:ext cx="10587906" cy="4817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8BD4F-8C3B-733B-B5BE-24920C56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93" y="5837761"/>
            <a:ext cx="7772400" cy="740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C33B3-393E-EDB7-517D-EE44B5EBE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79596"/>
            <a:ext cx="7772400" cy="12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2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C005E-50F6-F9BA-CE18-D6401337A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07866"/>
            <a:ext cx="7772400" cy="56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6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0FE656-4A04-79FA-E4C1-6C0DFDBF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09098"/>
            <a:ext cx="7772400" cy="58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32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134B6-733C-D272-BC77-62AC39FE0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5" y="1210322"/>
            <a:ext cx="11666289" cy="443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C702E-FB00-9070-AFDB-94A45072F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82" y="1945145"/>
            <a:ext cx="4914039" cy="9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12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59648-BD0E-F17D-A99C-5946DE24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9076"/>
            <a:ext cx="7772400" cy="58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4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4882C-C6F9-3339-6AED-B39D35B9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54" y="848931"/>
            <a:ext cx="11231069" cy="48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9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F2FA2-9D49-FD9F-43BF-EAB23099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28" y="510988"/>
            <a:ext cx="1604986" cy="217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3A90B-AE59-AA70-A8A5-DA4BCA99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212" y="347133"/>
            <a:ext cx="3886200" cy="79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17FBF-B680-43B3-D8D4-2FB735B02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8" y="3173505"/>
            <a:ext cx="11521840" cy="24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7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9208E9-159F-99BE-C868-65A26E35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4" y="726141"/>
            <a:ext cx="5117913" cy="5405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4F7D0-5445-F0C7-3EE0-994208439275}"/>
              </a:ext>
            </a:extLst>
          </p:cNvPr>
          <p:cNvSpPr txBox="1"/>
          <p:nvPr/>
        </p:nvSpPr>
        <p:spPr>
          <a:xfrm>
            <a:off x="5661212" y="1990165"/>
            <a:ext cx="598971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Statins</a:t>
            </a:r>
          </a:p>
          <a:p>
            <a:endParaRPr lang="en-US" sz="1400" b="1" dirty="0">
              <a:solidFill>
                <a:srgbClr val="FFC000"/>
              </a:solidFill>
            </a:endParaRPr>
          </a:p>
          <a:p>
            <a:r>
              <a:rPr lang="en-US" sz="1400" b="1" dirty="0">
                <a:solidFill>
                  <a:srgbClr val="FFC000"/>
                </a:solidFill>
              </a:rPr>
              <a:t>Ezetimibe: Dietary cholesterol uptake inhibitor (NPC1L1)</a:t>
            </a:r>
          </a:p>
          <a:p>
            <a:endParaRPr lang="en-US" sz="1400" b="1" dirty="0">
              <a:solidFill>
                <a:srgbClr val="FFC000"/>
              </a:solidFill>
            </a:endParaRPr>
          </a:p>
          <a:p>
            <a:r>
              <a:rPr lang="en-US" sz="1400" b="1" dirty="0">
                <a:solidFill>
                  <a:srgbClr val="FFC000"/>
                </a:solidFill>
              </a:rPr>
              <a:t>PEPCK AB</a:t>
            </a:r>
          </a:p>
          <a:p>
            <a:endParaRPr lang="en-US" sz="1400" b="1" dirty="0">
              <a:solidFill>
                <a:srgbClr val="FFC000"/>
              </a:solidFill>
            </a:endParaRPr>
          </a:p>
          <a:p>
            <a:r>
              <a:rPr lang="en-US" sz="1400" b="1" dirty="0">
                <a:solidFill>
                  <a:srgbClr val="FFC000"/>
                </a:solidFill>
              </a:rPr>
              <a:t>Bempedoic Acid: ATP-citrate lyase inhibitor –cholesterol biosynthesis inhibitor</a:t>
            </a:r>
          </a:p>
          <a:p>
            <a:endParaRPr lang="en-US" sz="1400" b="1" dirty="0">
              <a:solidFill>
                <a:srgbClr val="FFC000"/>
              </a:solidFill>
            </a:endParaRPr>
          </a:p>
          <a:p>
            <a:r>
              <a:rPr lang="en-US" sz="1400" b="1" dirty="0" err="1">
                <a:solidFill>
                  <a:srgbClr val="FFC000"/>
                </a:solidFill>
              </a:rPr>
              <a:t>Lomitapide</a:t>
            </a:r>
            <a:r>
              <a:rPr lang="en-US" sz="1400" b="1" dirty="0">
                <a:solidFill>
                  <a:srgbClr val="FFC000"/>
                </a:solidFill>
              </a:rPr>
              <a:t>: inhibiting microsomal triglyceride transfer protein (MTP)</a:t>
            </a:r>
          </a:p>
          <a:p>
            <a:endParaRPr lang="en-US" sz="1400" b="1" dirty="0">
              <a:solidFill>
                <a:srgbClr val="FFC000"/>
              </a:solidFill>
            </a:endParaRPr>
          </a:p>
          <a:p>
            <a:r>
              <a:rPr lang="en-US" sz="1400" b="1" dirty="0" err="1">
                <a:solidFill>
                  <a:srgbClr val="FFC000"/>
                </a:solidFill>
              </a:rPr>
              <a:t>Evinacumab</a:t>
            </a:r>
            <a:r>
              <a:rPr lang="en-US" sz="1400" b="1" dirty="0">
                <a:solidFill>
                  <a:srgbClr val="FFC000"/>
                </a:solidFill>
              </a:rPr>
              <a:t>:  inhibiting ANGPTL3 (LPL inhibitor)</a:t>
            </a:r>
          </a:p>
        </p:txBody>
      </p:sp>
    </p:spTree>
    <p:extLst>
      <p:ext uri="{BB962C8B-B14F-4D97-AF65-F5344CB8AC3E}">
        <p14:creationId xmlns:p14="http://schemas.microsoft.com/office/powerpoint/2010/main" val="3428118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25B63-13F1-448F-4F57-6B507435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37" y="809285"/>
            <a:ext cx="7772400" cy="620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C5925F-29D9-2A98-F860-1833ED649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54" y="1297919"/>
            <a:ext cx="11051583" cy="42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2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4ED3F-7F73-E2A5-6469-A5440E010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62" y="1467004"/>
            <a:ext cx="11935475" cy="39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56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1B725-C754-AB43-E2C6-312DFC2A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9" y="2038609"/>
            <a:ext cx="5539353" cy="2780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C668B-A709-0C88-DDC4-1D4F89F0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807" y="542440"/>
            <a:ext cx="5808413" cy="57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2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E56B11-0D24-6AA3-2472-639F827B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19" y="1545417"/>
            <a:ext cx="9802982" cy="3383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15BE8B-4E12-B2D7-41FF-5CE10C9F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1" y="1056575"/>
            <a:ext cx="73406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6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5E373-75FA-3716-162B-3E022813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30372"/>
            <a:ext cx="7772400" cy="59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5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7DD35-24B0-9399-E8DC-7A13C608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5" y="2185260"/>
            <a:ext cx="11640666" cy="2797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D69E1-66A2-5A73-7A23-A8B8CEEA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04" y="438043"/>
            <a:ext cx="5444425" cy="13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66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8B121-510C-7970-76F1-D40D4C5F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4" y="1253621"/>
            <a:ext cx="10804212" cy="43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2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E2B7C-3CBC-2152-762A-BBD79054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04" y="445959"/>
            <a:ext cx="10620165" cy="57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56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459E2-5041-7123-CA80-8009182E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6" y="1178730"/>
            <a:ext cx="10789187" cy="41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78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98A13A-6AF3-FF41-B896-26EDD965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7845"/>
            <a:ext cx="7772400" cy="64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1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25F-F13B-F4E2-2A17-89EE4166C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0" y="794764"/>
            <a:ext cx="11437900" cy="49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03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6FD087-1054-F95B-570F-73F8567F6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72" y="1224366"/>
            <a:ext cx="10481896" cy="42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5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7F99F-8183-84DB-0293-3CD44368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034" y="3618855"/>
            <a:ext cx="3176661" cy="302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5B446-CCBD-F47A-08FB-F6F28A500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95" y="273788"/>
            <a:ext cx="3398358" cy="3218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CAF2E-D0E5-7A31-B274-A1E915415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11" y="336890"/>
            <a:ext cx="3192784" cy="309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253B9-3D71-B21E-C0E0-07D014F06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345" y="3762268"/>
            <a:ext cx="2824857" cy="2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8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B38C4-9341-3220-42B4-5FB9F588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1" y="1166657"/>
            <a:ext cx="11211438" cy="45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88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46D6B-28FD-3FBD-E64D-971F0CDD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02" y="372740"/>
            <a:ext cx="5917248" cy="3284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C7CB3-3102-AA70-2801-738CCD6A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80" y="1208868"/>
            <a:ext cx="5390879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24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DEF4B-8687-4614-C3D0-C522A008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2" y="1187025"/>
            <a:ext cx="11523676" cy="44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1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67E93-868E-C003-667D-706E5EB1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61" y="174812"/>
            <a:ext cx="6328684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3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CFC79-8F7B-1607-F2E7-2CDFAF02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54" y="324964"/>
            <a:ext cx="7772400" cy="2712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1F62B-E26F-BC73-18B8-FDA1FD3E4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627" y="1207061"/>
            <a:ext cx="9256575" cy="260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146C3-B385-21AE-826F-62EA7B4FD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078" y="3161377"/>
            <a:ext cx="7491434" cy="35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900C9-C10C-EB8F-0285-436D84DE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48" y="2628289"/>
            <a:ext cx="8180979" cy="3803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67417-BCC2-B1AC-CF70-A30104A7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8" y="201477"/>
            <a:ext cx="2720760" cy="3436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87EAC-616C-7024-43BB-CFBE80871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637" y="609113"/>
            <a:ext cx="7772400" cy="16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65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81448</TotalTime>
  <Words>140</Words>
  <Application>Microsoft Macintosh PowerPoint</Application>
  <PresentationFormat>Widescreen</PresentationFormat>
  <Paragraphs>16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DHA (docosahexaenoic acid) has been shown to increase and induce ferroptosis, a type of iron-dependent, oxidative cell death, particularly in cancer cells. DHA promotes this process by increasing intracellular lipid peroxidation, raising Reactive Oxygen Species (ROS), reducing glutathione (GSH) levels, and decreasing glutathione peroxidase 4 (GPX4) activity.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738</cp:revision>
  <cp:lastPrinted>2025-10-05T03:52:53Z</cp:lastPrinted>
  <dcterms:created xsi:type="dcterms:W3CDTF">2022-09-11T17:16:20Z</dcterms:created>
  <dcterms:modified xsi:type="dcterms:W3CDTF">2026-02-16T03:35:35Z</dcterms:modified>
</cp:coreProperties>
</file>