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147474406" r:id="rId2"/>
    <p:sldId id="2147479913" r:id="rId3"/>
    <p:sldId id="2147480715" r:id="rId4"/>
    <p:sldId id="2147480716" r:id="rId5"/>
    <p:sldId id="2147480590" r:id="rId6"/>
    <p:sldId id="2147480645" r:id="rId7"/>
    <p:sldId id="2147480730" r:id="rId8"/>
    <p:sldId id="2147480717" r:id="rId9"/>
    <p:sldId id="2147480720" r:id="rId10"/>
    <p:sldId id="2147480722" r:id="rId11"/>
    <p:sldId id="2147480721" r:id="rId12"/>
    <p:sldId id="2147480723" r:id="rId13"/>
    <p:sldId id="2147480724" r:id="rId14"/>
    <p:sldId id="2147480725" r:id="rId15"/>
    <p:sldId id="2147480726" r:id="rId16"/>
    <p:sldId id="2147480727" r:id="rId17"/>
    <p:sldId id="2147480728" r:id="rId18"/>
    <p:sldId id="2147480729" r:id="rId19"/>
    <p:sldId id="2147480731" r:id="rId20"/>
    <p:sldId id="2147480732" r:id="rId21"/>
    <p:sldId id="2147480733" r:id="rId22"/>
    <p:sldId id="2147480734" r:id="rId23"/>
    <p:sldId id="2147480735" r:id="rId24"/>
    <p:sldId id="2147480736" r:id="rId25"/>
    <p:sldId id="2147480737" r:id="rId26"/>
    <p:sldId id="2147480738" r:id="rId27"/>
    <p:sldId id="2147480739" r:id="rId28"/>
    <p:sldId id="2147480740" r:id="rId29"/>
    <p:sldId id="2147480741" r:id="rId30"/>
    <p:sldId id="2147480747" r:id="rId31"/>
    <p:sldId id="2147480742" r:id="rId32"/>
    <p:sldId id="2147480743" r:id="rId33"/>
    <p:sldId id="2147480744" r:id="rId34"/>
    <p:sldId id="2147480745" r:id="rId35"/>
    <p:sldId id="2147480746" r:id="rId36"/>
    <p:sldId id="2147480748" r:id="rId37"/>
    <p:sldId id="2147480749" r:id="rId38"/>
    <p:sldId id="2147480750" r:id="rId39"/>
    <p:sldId id="2147480751" r:id="rId40"/>
    <p:sldId id="2147480752" r:id="rId41"/>
    <p:sldId id="2147480753" r:id="rId42"/>
    <p:sldId id="2147480754" r:id="rId43"/>
    <p:sldId id="2147480755" r:id="rId44"/>
    <p:sldId id="2147480756" r:id="rId45"/>
    <p:sldId id="2147480757" r:id="rId46"/>
    <p:sldId id="2147480758" r:id="rId47"/>
    <p:sldId id="2147480759" r:id="rId48"/>
    <p:sldId id="2147480760" r:id="rId49"/>
    <p:sldId id="2147480761" r:id="rId50"/>
    <p:sldId id="2147480762" r:id="rId51"/>
    <p:sldId id="2147480763" r:id="rId52"/>
    <p:sldId id="2147480718" r:id="rId53"/>
    <p:sldId id="2147480719" r:id="rId54"/>
    <p:sldId id="2147480764" r:id="rId55"/>
    <p:sldId id="2147480765" r:id="rId56"/>
    <p:sldId id="214748059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5361"/>
  </p:normalViewPr>
  <p:slideViewPr>
    <p:cSldViewPr snapToGrid="0">
      <p:cViewPr varScale="1">
        <p:scale>
          <a:sx n="95" d="100"/>
          <a:sy n="95" d="100"/>
        </p:scale>
        <p:origin x="2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10/endocr/bqag009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DCC31-E2C3-AE89-1132-55D038CF801F}"/>
              </a:ext>
            </a:extLst>
          </p:cNvPr>
          <p:cNvSpPr txBox="1">
            <a:spLocks/>
          </p:cNvSpPr>
          <p:nvPr/>
        </p:nvSpPr>
        <p:spPr>
          <a:xfrm>
            <a:off x="1460123" y="1200149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2/2/2026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B6FDD-46EE-3D37-AB5E-B76F9023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53" y="500869"/>
            <a:ext cx="7772400" cy="2037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D6D23-D59B-845A-117D-1795DE15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10" y="2945562"/>
            <a:ext cx="10474532" cy="1838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833BC-2428-E03F-459D-EF7AB1382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634" y="4695574"/>
            <a:ext cx="4468907" cy="9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53925-B21D-1C62-C048-03E4EFBB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41" y="317501"/>
            <a:ext cx="8866094" cy="5478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C5AE09-0312-889A-1735-088AF7430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47" y="5795626"/>
            <a:ext cx="6073588" cy="7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9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3D2CE-F6B2-94AF-11CE-8B6F51B6F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7" y="965818"/>
            <a:ext cx="10827185" cy="4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1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894D8-BE52-2D6B-F726-307B26B7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09" y="292107"/>
            <a:ext cx="8112740" cy="282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78DF7-BF3C-CE36-1A92-BA06FD2D6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7" y="3287639"/>
            <a:ext cx="11210365" cy="32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C620C-367E-2FAC-EDDC-C5A6E1FB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69" y="609082"/>
            <a:ext cx="10879461" cy="5334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EBCAEC-8F6D-603E-F8C8-B89B44976B1C}"/>
              </a:ext>
            </a:extLst>
          </p:cNvPr>
          <p:cNvSpPr/>
          <p:nvPr/>
        </p:nvSpPr>
        <p:spPr>
          <a:xfrm>
            <a:off x="847165" y="632012"/>
            <a:ext cx="470647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89361B-3385-67A9-36BD-A6478A38386B}"/>
              </a:ext>
            </a:extLst>
          </p:cNvPr>
          <p:cNvSpPr/>
          <p:nvPr/>
        </p:nvSpPr>
        <p:spPr>
          <a:xfrm>
            <a:off x="5860675" y="632012"/>
            <a:ext cx="470647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5BB99-90F0-7CB5-CF0A-04BF83A368E4}"/>
              </a:ext>
            </a:extLst>
          </p:cNvPr>
          <p:cNvSpPr/>
          <p:nvPr/>
        </p:nvSpPr>
        <p:spPr>
          <a:xfrm>
            <a:off x="6013075" y="784412"/>
            <a:ext cx="470647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DD76B-98F7-FEC8-14E0-C8956651A6F4}"/>
              </a:ext>
            </a:extLst>
          </p:cNvPr>
          <p:cNvSpPr/>
          <p:nvPr/>
        </p:nvSpPr>
        <p:spPr>
          <a:xfrm>
            <a:off x="6013075" y="3429000"/>
            <a:ext cx="470647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37823C-DEAA-0888-08CD-0BB13984F643}"/>
              </a:ext>
            </a:extLst>
          </p:cNvPr>
          <p:cNvSpPr/>
          <p:nvPr/>
        </p:nvSpPr>
        <p:spPr>
          <a:xfrm>
            <a:off x="949860" y="3429000"/>
            <a:ext cx="470647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6831A7-71C4-8554-73F9-28F24BAEE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4" y="739588"/>
            <a:ext cx="11749371" cy="3998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346EB-90E3-FC68-2A4B-C29D0A3D8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14" y="4870984"/>
            <a:ext cx="4134597" cy="6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BD1F8F-44A2-9E8F-48FD-90FB6D46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07" y="660067"/>
            <a:ext cx="10013585" cy="55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72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4626E-DA79-C474-E5F4-A093876D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25" y="1668020"/>
            <a:ext cx="11072940" cy="3791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9D5FC-6EF4-F2AB-78E7-6DCDFA3C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636" y="126733"/>
            <a:ext cx="3675529" cy="127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1793A-D727-9981-C3EB-C50296065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65" y="5446351"/>
            <a:ext cx="7772400" cy="4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3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654C7-976F-4661-C44B-02A90B05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423" y="259672"/>
            <a:ext cx="7772400" cy="63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2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0729D-1EF4-B073-88A8-802666D4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419"/>
            <a:ext cx="12015621" cy="45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0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5463-44C0-6D3E-64C5-19D6EF78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728D-2C45-C0A0-E9F1-958D65822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54" y="4900803"/>
            <a:ext cx="11529391" cy="2387600"/>
          </a:xfrm>
        </p:spPr>
        <p:txBody>
          <a:bodyPr>
            <a:noAutofit/>
          </a:bodyPr>
          <a:lstStyle/>
          <a:p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Monday, February 2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9:15 AM – K5.600 - in person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 Meeting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Tuesday, January 20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 AM – virtual meeting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 Seminar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Woobeen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Jo, PhD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Department of Biological Sciences,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Ulsan National Institute of Science and Technology (UNIST), Ulsan,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Postdoctoral Candidate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400" b="1" i="1" dirty="0" err="1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utsouthwestern-edu.zoom.us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/j/91635812230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earing glasses and a red and black striped shirt&#10;&#10;AI-generated content may be incorrect.">
            <a:extLst>
              <a:ext uri="{FF2B5EF4-FFF2-40B4-BE49-F238E27FC236}">
                <a16:creationId xmlns:a16="http://schemas.microsoft.com/office/drawing/2014/main" id="{4749B230-E497-CE7B-4194-E02B345C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12" y="3186303"/>
            <a:ext cx="1422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3C120-DADB-FE89-A612-D47846E14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2" y="155654"/>
            <a:ext cx="5576047" cy="2134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C9086-58A5-2A7B-2A39-029B977C0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517" y="2372613"/>
            <a:ext cx="7772400" cy="43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16C1D-BC9F-2931-7EC8-929C6544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23" y="220752"/>
            <a:ext cx="6370993" cy="1930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AE160-18D3-1202-748B-37DC6EF1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3" y="2030507"/>
            <a:ext cx="6370993" cy="3378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FF592-5A75-ADF7-1EC0-AA7366DB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557" y="3617259"/>
            <a:ext cx="5637314" cy="30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97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6F06A-B0BE-BE2D-D27C-4E40F261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35" y="737264"/>
            <a:ext cx="11098270" cy="51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5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862B1-62EE-6853-6980-BD6C19DF7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46" y="1149200"/>
            <a:ext cx="10712824" cy="5231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45A73-98A0-9A05-C2E5-9D69C997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070" y="363587"/>
            <a:ext cx="7772400" cy="8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4F22F-9E65-BE0E-0590-90217B2B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75488"/>
            <a:ext cx="7772400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95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70C27-9370-6063-7378-72E0E7D5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1106952"/>
            <a:ext cx="10689131" cy="40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97AD4A-16E5-FDDC-0F2B-1254CB58253B}"/>
              </a:ext>
            </a:extLst>
          </p:cNvPr>
          <p:cNvSpPr txBox="1"/>
          <p:nvPr/>
        </p:nvSpPr>
        <p:spPr>
          <a:xfrm>
            <a:off x="5161659" y="5163670"/>
            <a:ext cx="6435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i="1" dirty="0">
                <a:solidFill>
                  <a:srgbClr val="FFC000"/>
                </a:solidFill>
              </a:rPr>
              <a:t>Endocrinology</a:t>
            </a:r>
            <a:r>
              <a:rPr lang="en-US" dirty="0">
                <a:solidFill>
                  <a:srgbClr val="FFC000"/>
                </a:solidFill>
              </a:rPr>
              <a:t>, bqag009, </a:t>
            </a:r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https://doi.org/10.1210/endocr/bqag009</a:t>
            </a:r>
            <a:endParaRPr lang="en-US" dirty="0">
              <a:solidFill>
                <a:srgbClr val="FFC000"/>
              </a:solidFill>
            </a:endParaRPr>
          </a:p>
          <a:p>
            <a:pPr fontAlgn="base"/>
            <a:r>
              <a:rPr lang="en-US" b="1" dirty="0">
                <a:solidFill>
                  <a:srgbClr val="FFC000"/>
                </a:solidFill>
              </a:rPr>
              <a:t>Published: </a:t>
            </a:r>
            <a:r>
              <a:rPr lang="en-US" dirty="0">
                <a:solidFill>
                  <a:srgbClr val="FFC000"/>
                </a:solidFill>
              </a:rPr>
              <a:t>14 January, 2026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0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D7A4A-F775-88C5-6329-9BB26927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18" y="389964"/>
            <a:ext cx="6811404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2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E0765-31A3-5162-5D4C-263EA862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13" y="602754"/>
            <a:ext cx="9806816" cy="3229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1900B-9CEC-2431-617D-941866C1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929" y="3965990"/>
            <a:ext cx="7772400" cy="6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95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701B0-35E3-07E4-E4C6-693F3BCB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63" y="586795"/>
            <a:ext cx="5436761" cy="60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8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5975B-84C7-17AC-B516-2FADDC61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40" y="899085"/>
            <a:ext cx="11219672" cy="53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7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A8BE0-B9E2-0BE8-6D64-3BC031EE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7C557-2871-B861-6D1D-B1F84F3E3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3429000"/>
            <a:ext cx="11529391" cy="2387600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Tuesday, February 3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Noon – JA5.110 – hybrid meeting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 Research Conference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Paul Monga, M.D.</a:t>
            </a:r>
            <a:b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of Pathology &amp; Medicine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University of Pittsburgh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"Liver Metabolic Zonation and Repair"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81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4106E-484A-DE67-1C43-0AE147B3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E2B3C-10AA-1B9F-ED35-5C7DCE5B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40" y="899085"/>
            <a:ext cx="11219672" cy="5390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439BFD-D7A7-79B5-1726-193EFB07F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27" y="318993"/>
            <a:ext cx="3663055" cy="20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0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A6BFD5-A4A7-A28A-A819-D26D8D7D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68" y="99517"/>
            <a:ext cx="10671691" cy="5583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042F8B-0A90-759B-4749-AD166342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59" y="5871898"/>
            <a:ext cx="7772400" cy="8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1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3DDE-208D-053F-2950-4BD74358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33" y="838511"/>
            <a:ext cx="9971334" cy="4473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5A1B9-473E-E824-E68D-84372931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67" y="5407122"/>
            <a:ext cx="7772400" cy="7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5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33ED6-3429-D171-9830-F84BB24C6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9623"/>
            <a:ext cx="7772400" cy="60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6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913AB-B75D-DDFC-97AB-EF705970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4" y="1417735"/>
            <a:ext cx="10677452" cy="36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4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E2B8B-9984-FD52-5ACC-F1B90461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3" y="433468"/>
            <a:ext cx="9672632" cy="4299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10127F-00B5-CACE-B671-6B63D435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23" y="4979339"/>
            <a:ext cx="10136871" cy="11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2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A836E-C9CD-E624-1410-9D9797A3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19" y="938849"/>
            <a:ext cx="9948569" cy="47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1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CB388-5790-D367-0395-6DD9530E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59" y="257645"/>
            <a:ext cx="7772400" cy="4352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AC1B4A-02C7-CFAB-6538-90BB5CD1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059" y="4610189"/>
            <a:ext cx="7772400" cy="18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58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813B3-8FCC-0F34-06C0-302D538A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10789"/>
            <a:ext cx="7772400" cy="26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18A93-68EB-7781-53B7-C8D0465F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9" y="2526154"/>
            <a:ext cx="7772400" cy="1698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6A46A-0456-DFD4-F8FD-9392907F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9" y="4278050"/>
            <a:ext cx="7772400" cy="698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1086A-1FB3-BE0F-55B2-434332C1F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135" y="3672852"/>
            <a:ext cx="3886205" cy="385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AEEA1-66DF-E4F5-DBCA-14D8FF0C06AB}"/>
              </a:ext>
            </a:extLst>
          </p:cNvPr>
          <p:cNvSpPr txBox="1"/>
          <p:nvPr/>
        </p:nvSpPr>
        <p:spPr>
          <a:xfrm>
            <a:off x="4007224" y="1008529"/>
            <a:ext cx="569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Antonio Breast Cancer Conference: Abstracts</a:t>
            </a:r>
          </a:p>
        </p:txBody>
      </p:sp>
    </p:spTree>
    <p:extLst>
      <p:ext uri="{BB962C8B-B14F-4D97-AF65-F5344CB8AC3E}">
        <p14:creationId xmlns:p14="http://schemas.microsoft.com/office/powerpoint/2010/main" val="296343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30EC0-50BC-4067-78DA-7FD3C6F6B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DDE0-280B-0DDD-0B48-4EB99C919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4276165"/>
            <a:ext cx="11529391" cy="2387600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Wednesday, February 4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9:00 AM – L4.220 - in person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Mouse Genetics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SubGroup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Meeting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Noon – NL12.125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Children’s Research Institute Seminar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Sagar Bapat, M.D., Ph.D.</a:t>
            </a:r>
            <a:b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Adjunct Assistant Professor,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Department of Pathology,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University of California, San Francisco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Ecoimmunology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How nutritional cues instruct immune circuits in inflammatory disease"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35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B04554-17DB-83B4-7A29-D66A6B44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65" y="5240635"/>
            <a:ext cx="7772400" cy="350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8C93F-980A-7FBA-8072-0F6846FF2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5" y="5519826"/>
            <a:ext cx="7772400" cy="1029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FD42F-37F8-5801-2062-1A471FE8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06" y="120818"/>
            <a:ext cx="7772400" cy="167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99657-6A5F-6482-9D64-EB946C925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506" y="1798863"/>
            <a:ext cx="7772400" cy="1630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68B30-62A6-624A-8EFB-6869CAEBC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165" y="3534178"/>
            <a:ext cx="7772400" cy="1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223E7-5A30-9A92-28B6-035E360C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3" y="803672"/>
            <a:ext cx="10751390" cy="46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87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C8B191-FD1E-87B8-DE72-DE360885C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470"/>
            <a:ext cx="7772400" cy="2979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C228F-D9E4-F71A-1C4D-C482472CF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65901"/>
            <a:ext cx="7772400" cy="1097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A0CAA-53D5-FADB-B0A7-297C353E6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263090"/>
            <a:ext cx="7772400" cy="2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6FF19-640A-D831-F3FA-49A53C85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359" y="268941"/>
            <a:ext cx="5311196" cy="63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2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D92ED-AF24-1D7D-4D9F-EC73CE48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2" y="1278314"/>
            <a:ext cx="11417696" cy="43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32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17DDF-45F3-714C-10CD-E2E32D39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9" y="1321929"/>
            <a:ext cx="11722742" cy="39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D01D2-CF86-0B92-1B12-E638A11BB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32" y="2032920"/>
            <a:ext cx="4942649" cy="2579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1B4CE-CBB1-AD5E-370D-15881CD2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" y="363069"/>
            <a:ext cx="6173689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80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18B9B-C506-2570-3A11-7A2989DE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02" y="839569"/>
            <a:ext cx="10172595" cy="51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5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F503A-2B55-67BE-01E6-990742BB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59" y="201650"/>
            <a:ext cx="7209873" cy="6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19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C6578-F864-F847-4BAB-B97271C2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4" y="1115646"/>
            <a:ext cx="10777271" cy="4626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C3DE8-931D-BB2A-00B6-23B22C8B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235" y="5742353"/>
            <a:ext cx="7772400" cy="7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3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FD5F7-75A5-D884-47F1-E91643E0C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43C6-D088-57F4-A922-BADC3702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60513" y="3057094"/>
            <a:ext cx="12652513" cy="2387600"/>
          </a:xfrm>
        </p:spPr>
        <p:txBody>
          <a:bodyPr>
            <a:noAutofit/>
          </a:bodyPr>
          <a:lstStyle/>
          <a:p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Thursday, February 5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12 Noon – L4.176 – in person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Biochemistry Seminar Series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Samir M. Parikh, M.D.</a:t>
            </a:r>
            <a:b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Professor of Internal Medicine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Division of Nephrology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UT Southwestern Medical Center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"Kidney as a Window into Mammalian Aging."</a:t>
            </a: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19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E74A6-4AA8-4A5C-5935-3892D334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2" y="1516540"/>
            <a:ext cx="11407588" cy="35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261AD2-015A-656B-0851-1EB285AC5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53" y="357397"/>
            <a:ext cx="6158104" cy="61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4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1DB07-7D29-3F3A-F47D-CD80DC0A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3" y="738921"/>
            <a:ext cx="10942113" cy="5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6E191-8C20-76BC-B8C2-51BB2B74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6" y="753854"/>
            <a:ext cx="6978168" cy="5190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3B2B2-9D93-DBEF-61BB-E2DB2FE380DA}"/>
              </a:ext>
            </a:extLst>
          </p:cNvPr>
          <p:cNvSpPr txBox="1"/>
          <p:nvPr/>
        </p:nvSpPr>
        <p:spPr>
          <a:xfrm>
            <a:off x="7392786" y="753854"/>
            <a:ext cx="45697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G0S2 (G0/G1 Switch Gene 2) is a potent protein inhibitor of Adipose Triglyceride Lipase (ATGL), the rate-limiting enzyme in triglyceride breakdown (lipolysis)</a:t>
            </a:r>
            <a:r>
              <a:rPr lang="en-US" sz="24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 binds to ATGL to inhibit fatty acid mobilization. Catabolism of stable Colored Bone Marrow Adipose Tissue (</a:t>
            </a:r>
            <a:r>
              <a:rPr lang="en-US" sz="2400" b="1" i="0" dirty="0" err="1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cBMAT</a:t>
            </a:r>
            <a:r>
              <a:rPr lang="en-US" sz="24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occurs via downregulating G0S2, enabling ATGL-driven lipase activation independent of typical catecholamine signaling. 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20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93155-5F91-7D98-1FB1-D5030669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5" y="147918"/>
            <a:ext cx="11367130" cy="4086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E1039-8A0D-B1E5-D129-5A745C63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5" y="4413492"/>
            <a:ext cx="11409556" cy="22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6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1D7AF-EFFD-4418-DED7-F510BCCF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5097"/>
            <a:ext cx="7772400" cy="62678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86FCD6-ED16-5AA6-9E29-3485AA73F521}"/>
              </a:ext>
            </a:extLst>
          </p:cNvPr>
          <p:cNvSpPr/>
          <p:nvPr/>
        </p:nvSpPr>
        <p:spPr>
          <a:xfrm>
            <a:off x="2366682" y="618565"/>
            <a:ext cx="874059" cy="102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9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4C685-4398-2EEC-63F0-8B577DF1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4B63-4417-4C42-8320-D7B9237D1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3991665"/>
            <a:ext cx="11529391" cy="2387600"/>
          </a:xfrm>
        </p:spPr>
        <p:txBody>
          <a:bodyPr>
            <a:noAutofit/>
          </a:bodyPr>
          <a:lstStyle/>
          <a:p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Friday, February 6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8 AM – D1.502 – in person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 Medicine Grand Rounds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Robert Kushner, M.D., M.S.</a:t>
            </a:r>
            <a:b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Emeritus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Feinberg School of Medicine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Northwestern University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"Breaking New Ground in the Science and Practice of Obesity"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9:00 AM – L4.220 - in person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Cancer Fibrosis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SubGroup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Meeting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Noon – virtual meeting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Adipoinsular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SubGroup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Meeting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4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C5EDE-327D-EC52-89C6-250E0A8EAC25}"/>
              </a:ext>
            </a:extLst>
          </p:cNvPr>
          <p:cNvSpPr txBox="1"/>
          <p:nvPr/>
        </p:nvSpPr>
        <p:spPr>
          <a:xfrm>
            <a:off x="4034117" y="5620871"/>
            <a:ext cx="6161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Journal of Pathology, in press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F39D4-2F21-CE98-B8D5-437E9887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32" y="1563193"/>
            <a:ext cx="11397287" cy="34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7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DA216-78AB-7C0B-E2E3-41C8ADE6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2" y="236900"/>
            <a:ext cx="10980735" cy="3434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2EB5B-EA1F-0421-2146-22ECFB4D6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2" y="3429000"/>
            <a:ext cx="10980735" cy="29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7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6C82CF-B16B-CC18-64DA-2F0A3170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2" y="1235757"/>
            <a:ext cx="11134276" cy="46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040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80992</TotalTime>
  <Words>476</Words>
  <Application>Microsoft Macintosh PowerPoint</Application>
  <PresentationFormat>Widescreen</PresentationFormat>
  <Paragraphs>12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Default Theme</vt:lpstr>
      <vt:lpstr>PowerPoint Presentation</vt:lpstr>
      <vt:lpstr>    Monday, February 2  9:15 AM – K5.600 - in person  Touchstone Center Meeting   Tuesday, January 20  9 AM – virtual meeting Touchstone Center Seminar Woobeen Jo, PhD Department of Biological Sciences, Ulsan National Institute of Science and Technology (UNIST), Ulsan,  Postdoctoral Candidate  https://utsouthwestern-edu.zoom.us/j/91635812230    </vt:lpstr>
      <vt:lpstr> Tuesday, February 3  12 Noon – JA5.110 – hybrid meeting GI Research Conference Paul Monga, M.D. Professor of Pathology &amp; Medicine University of Pittsburgh "Liver Metabolic Zonation and Repair"     </vt:lpstr>
      <vt:lpstr> Wednesday, February 4  9:00 AM – L4.220 - in person  Touchstone Center Mouse Genetics SubGroup Meeting   12 Noon – NL12.125 Children’s Research Institute Seminar Sagar Bapat, M.D., Ph.D. Adjunct Assistant Professor, Department of Pathology, University of California, San Francisco “Ecoimmunology: How nutritional cues instruct immune circuits in inflammatory disease"     </vt:lpstr>
      <vt:lpstr>    Thursday, February 5  12 Noon – L4.176 – in person Biochemistry Seminar Series Samir M. Parikh, M.D. Professor of Internal Medicine Division of Nephrology UT Southwestern Medical Center "Kidney as a Window into Mammalian Aging."  </vt:lpstr>
      <vt:lpstr>    Friday, February 6  8 AM – D1.502 – in person Internal Medicine Grand Rounds Robert Kushner, M.D., M.S. Professor Emeritus Feinberg School of Medicine Northwestern University "Breaking New Ground in the Science and Practice of Obesity"   9:00 AM – L4.220 - in person  Touchstone Center Cancer Fibrosis SubGroup Meeting   12 Noon – virtual meeting Touchstone Center Adipoinsular SubGroup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718</cp:revision>
  <cp:lastPrinted>2025-10-05T03:52:53Z</cp:lastPrinted>
  <dcterms:created xsi:type="dcterms:W3CDTF">2022-09-11T17:16:20Z</dcterms:created>
  <dcterms:modified xsi:type="dcterms:W3CDTF">2026-02-02T06:41:31Z</dcterms:modified>
</cp:coreProperties>
</file>