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147474406" r:id="rId2"/>
    <p:sldId id="2147481377" r:id="rId3"/>
    <p:sldId id="2147481378" r:id="rId4"/>
    <p:sldId id="2147481383" r:id="rId5"/>
    <p:sldId id="2147481336" r:id="rId6"/>
    <p:sldId id="2147481337" r:id="rId7"/>
    <p:sldId id="2147481338" r:id="rId8"/>
    <p:sldId id="2147481339" r:id="rId9"/>
    <p:sldId id="2147481340" r:id="rId10"/>
    <p:sldId id="2147481341" r:id="rId11"/>
    <p:sldId id="2147481342" r:id="rId12"/>
    <p:sldId id="2147481343" r:id="rId13"/>
    <p:sldId id="2147481344" r:id="rId14"/>
    <p:sldId id="2147481345" r:id="rId15"/>
    <p:sldId id="2147481346" r:id="rId16"/>
    <p:sldId id="2147481347" r:id="rId17"/>
    <p:sldId id="2147481348" r:id="rId18"/>
    <p:sldId id="2147481349" r:id="rId19"/>
    <p:sldId id="2147481350" r:id="rId20"/>
    <p:sldId id="2147481351" r:id="rId21"/>
    <p:sldId id="2147481352" r:id="rId22"/>
    <p:sldId id="2147481353" r:id="rId23"/>
    <p:sldId id="2147481354" r:id="rId24"/>
    <p:sldId id="2147481355" r:id="rId25"/>
    <p:sldId id="2147481356" r:id="rId26"/>
    <p:sldId id="2147481357" r:id="rId27"/>
    <p:sldId id="2147481358" r:id="rId28"/>
    <p:sldId id="2147481359" r:id="rId29"/>
    <p:sldId id="2147481360" r:id="rId30"/>
    <p:sldId id="2147481361" r:id="rId31"/>
    <p:sldId id="2147481362" r:id="rId32"/>
    <p:sldId id="2147481363" r:id="rId33"/>
    <p:sldId id="2147481364" r:id="rId34"/>
    <p:sldId id="2147481365" r:id="rId35"/>
    <p:sldId id="2147481366" r:id="rId36"/>
    <p:sldId id="2147481367" r:id="rId37"/>
    <p:sldId id="2147481368" r:id="rId38"/>
    <p:sldId id="2147481369" r:id="rId39"/>
    <p:sldId id="2147481370" r:id="rId40"/>
    <p:sldId id="2147481371" r:id="rId41"/>
    <p:sldId id="2147481385" r:id="rId42"/>
    <p:sldId id="2147481386" r:id="rId43"/>
    <p:sldId id="2147481387" r:id="rId44"/>
    <p:sldId id="2147481388" r:id="rId45"/>
    <p:sldId id="2147481372" r:id="rId46"/>
    <p:sldId id="2147481373" r:id="rId47"/>
    <p:sldId id="2147481374" r:id="rId48"/>
    <p:sldId id="2147481375" r:id="rId49"/>
    <p:sldId id="2147481382" r:id="rId50"/>
    <p:sldId id="2147481376" r:id="rId51"/>
    <p:sldId id="2147481380" r:id="rId52"/>
    <p:sldId id="2147481384" r:id="rId53"/>
    <p:sldId id="2147481379" r:id="rId54"/>
    <p:sldId id="2147481381" r:id="rId55"/>
    <p:sldId id="214748089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Wynn" initials="RW" lastIdx="4" clrIdx="0">
    <p:extLst>
      <p:ext uri="{19B8F6BF-5375-455C-9EA6-DF929625EA0E}">
        <p15:presenceInfo xmlns:p15="http://schemas.microsoft.com/office/powerpoint/2012/main" userId="S::richard.wynn@utsouthwestern.edu::69e79ec6-7356-4ec8-9e86-c16efcee08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511"/>
    <p:restoredTop sz="95263"/>
  </p:normalViewPr>
  <p:slideViewPr>
    <p:cSldViewPr snapToGrid="0">
      <p:cViewPr varScale="1">
        <p:scale>
          <a:sx n="97" d="100"/>
          <a:sy n="97" d="100"/>
        </p:scale>
        <p:origin x="120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826A7-F94B-084F-A48D-54A632211272}" type="datetimeFigureOut">
              <a:rPr lang="en-US" smtClean="0"/>
              <a:t>7/5/26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69305-9CA1-6C45-A4BB-77FE49C231FE}" type="slidenum">
              <a:rPr lang="en-US" smtClean="0"/>
              <a:t>‹#›</a:t>
            </a:fld>
            <a:endParaRPr lang="en-US"/>
          </a:p>
        </p:txBody>
      </p:sp>
    </p:spTree>
    <p:extLst>
      <p:ext uri="{BB962C8B-B14F-4D97-AF65-F5344CB8AC3E}">
        <p14:creationId xmlns:p14="http://schemas.microsoft.com/office/powerpoint/2010/main" val="350958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7/5/26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insight.jci.org/articles/view/121221" TargetMode="Externa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F73F22-B295-D970-4097-1B622E7B75BA}"/>
              </a:ext>
            </a:extLst>
          </p:cNvPr>
          <p:cNvPicPr>
            <a:picLocks noChangeAspect="1"/>
          </p:cNvPicPr>
          <p:nvPr/>
        </p:nvPicPr>
        <p:blipFill>
          <a:blip r:embed="rId2">
            <a:alphaModFix amt="38000"/>
            <a:extLst>
              <a:ext uri="{28A0092B-C50C-407E-A947-70E740481C1C}">
                <a14:useLocalDpi xmlns:a14="http://schemas.microsoft.com/office/drawing/2010/main" val="0"/>
              </a:ext>
            </a:extLst>
          </a:blip>
          <a:stretch>
            <a:fillRect/>
          </a:stretch>
        </p:blipFill>
        <p:spPr>
          <a:xfrm>
            <a:off x="9581" y="-2646"/>
            <a:ext cx="12182419" cy="6809170"/>
          </a:xfrm>
          <a:prstGeom prst="rect">
            <a:avLst/>
          </a:prstGeom>
        </p:spPr>
      </p:pic>
      <p:pic>
        <p:nvPicPr>
          <p:cNvPr id="4" name="Picture 3">
            <a:extLst>
              <a:ext uri="{FF2B5EF4-FFF2-40B4-BE49-F238E27FC236}">
                <a16:creationId xmlns:a16="http://schemas.microsoft.com/office/drawing/2014/main" id="{FB876796-6576-27CD-17F9-2A498AE112A1}"/>
              </a:ext>
            </a:extLst>
          </p:cNvPr>
          <p:cNvPicPr>
            <a:picLocks noChangeAspect="1"/>
          </p:cNvPicPr>
          <p:nvPr/>
        </p:nvPicPr>
        <p:blipFill>
          <a:blip r:embed="rId3">
            <a:alphaModFix amt="52000"/>
          </a:blip>
          <a:stretch>
            <a:fillRect/>
          </a:stretch>
        </p:blipFill>
        <p:spPr>
          <a:xfrm>
            <a:off x="4124530" y="1598468"/>
            <a:ext cx="3713821" cy="4106592"/>
          </a:xfrm>
          <a:prstGeom prst="rect">
            <a:avLst/>
          </a:prstGeom>
        </p:spPr>
      </p:pic>
      <p:pic>
        <p:nvPicPr>
          <p:cNvPr id="10" name="Picture 10" descr="beig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7972" y="3103968"/>
            <a:ext cx="3713821" cy="3621737"/>
          </a:xfrm>
          <a:prstGeom prst="rect">
            <a:avLst/>
          </a:prstGeom>
        </p:spPr>
      </p:pic>
      <p:pic>
        <p:nvPicPr>
          <p:cNvPr id="14" name="Picture 14" descr="whit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148" y="1714508"/>
            <a:ext cx="3713821" cy="3621737"/>
          </a:xfrm>
          <a:prstGeom prst="rect">
            <a:avLst/>
          </a:prstGeom>
        </p:spPr>
      </p:pic>
      <p:pic>
        <p:nvPicPr>
          <p:cNvPr id="16" name="Picture 16" descr="brown.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67472" y="1714508"/>
            <a:ext cx="3713821" cy="3621737"/>
          </a:xfrm>
          <a:prstGeom prst="rect">
            <a:avLst/>
          </a:prstGeom>
        </p:spPr>
      </p:pic>
      <p:sp>
        <p:nvSpPr>
          <p:cNvPr id="2" name="Title 1">
            <a:extLst>
              <a:ext uri="{FF2B5EF4-FFF2-40B4-BE49-F238E27FC236}">
                <a16:creationId xmlns:a16="http://schemas.microsoft.com/office/drawing/2014/main" id="{D7800A0C-1536-5D08-9338-5D5180F8DE96}"/>
              </a:ext>
            </a:extLst>
          </p:cNvPr>
          <p:cNvSpPr txBox="1">
            <a:spLocks/>
          </p:cNvSpPr>
          <p:nvPr/>
        </p:nvSpPr>
        <p:spPr>
          <a:xfrm>
            <a:off x="1676716" y="1163544"/>
            <a:ext cx="9271753" cy="4784913"/>
          </a:xfrm>
          <a:prstGeom prst="rect">
            <a:avLst/>
          </a:prstGeom>
          <a:solidFill>
            <a:srgbClr val="FFC000">
              <a:alpha val="67843"/>
            </a:srgb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atin typeface="Arial" charset="0"/>
                <a:ea typeface="Arial" charset="0"/>
                <a:cs typeface="Arial" charset="0"/>
              </a:rPr>
              <a:t>Literature Overview</a:t>
            </a:r>
            <a:br>
              <a:rPr lang="en-US" sz="6600" b="1" dirty="0">
                <a:latin typeface="Arial" charset="0"/>
                <a:ea typeface="Arial" charset="0"/>
                <a:cs typeface="Arial" charset="0"/>
              </a:rPr>
            </a:br>
            <a:r>
              <a:rPr lang="en-US" sz="6600" b="1" dirty="0">
                <a:latin typeface="Arial" charset="0"/>
                <a:ea typeface="Arial" charset="0"/>
                <a:cs typeface="Arial" charset="0"/>
              </a:rPr>
              <a:t>Touchstone Diabetes Center</a:t>
            </a:r>
            <a:br>
              <a:rPr lang="en-US" sz="6600" b="1" dirty="0">
                <a:latin typeface="Arial" charset="0"/>
                <a:ea typeface="Arial" charset="0"/>
                <a:cs typeface="Arial" charset="0"/>
              </a:rPr>
            </a:br>
            <a:r>
              <a:rPr lang="en-US" sz="6600" b="1" dirty="0">
                <a:latin typeface="Arial" charset="0"/>
                <a:ea typeface="Arial" charset="0"/>
                <a:cs typeface="Arial" charset="0"/>
              </a:rPr>
              <a:t>UTSW Medical Center 7/6/2026</a:t>
            </a:r>
            <a:endParaRPr lang="en-US" sz="6600" b="1"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819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0"/>
                                  </p:stCondLst>
                                  <p:childTnLst>
                                    <p:animMotion origin="layout" path="M 0 0  C 0 0.05867  0.027 0.10667  0.06 0.10667  C 0.099 0.10667  0.113 0.05333  0.119 0.02133  L 0.125 -0.02133  C 0.131 -0.05333  0.146 -0.10667  0.19 -0.10667  C 0.218 -0.10667  0.25 -0.05867  0.25 0  C 0.25 0.05867  0.218 0.10667  0.19 0.10667  C 0.146 0.10667  0.131 0.05333  0.125 0.02133  L 0.119 -0.02133  C 0.113 -0.05333  0.099 -0.10667  0.06 -0.10667  C 0.027 -0.10667  0 -0.05867  0 0  Z" pathEditMode="relative" ptsTypes="">
                                      <p:cBhvr>
                                        <p:cTn id="6" dur="20000" fill="hold"/>
                                        <p:tgtEl>
                                          <p:spTgt spid="14"/>
                                        </p:tgtEl>
                                        <p:attrNameLst>
                                          <p:attrName>ppt_x</p:attrName>
                                          <p:attrName>ppt_y</p:attrName>
                                        </p:attrNameLst>
                                      </p:cBhvr>
                                    </p:animMotion>
                                  </p:childTnLst>
                                </p:cTn>
                              </p:par>
                              <p:par>
                                <p:cTn id="7" presetID="28" presetClass="path" presetSubtype="0" repeatCount="indefinite" accel="50000" decel="50000" fill="hold" nodeType="withEffect">
                                  <p:stCondLst>
                                    <p:cond delay="0"/>
                                  </p:stCondLst>
                                  <p:childTnLst>
                                    <p:animMotion origin="layout" path="M 0.09701 -0.38611 C 0.16745 -0.38611 0.225 -0.33958 0.225 -0.28333 C 0.225 -0.22361 0.16745 -0.17685 0.09701 -0.17685 C 0.02643 -0.17685 -0.03099 -0.13056 -0.03099 -0.07384 C -0.03099 -0.01759 0.02643 0.02917 0.09701 0.02917 C 0.16745 0.02917 0.225 0.07569 0.225 0.13194 C 0.225 0.18866 0.16745 0.23495 0.09701 0.23495 C 0.02643 0.23495 -0.03099 0.28171 -0.03099 0.34143 C -0.03099 0.39768 0.02643 0.44444 0.09701 0.44444 C 0.16745 0.44444 0.225 0.39768 0.225 0.34143 C 0.225 0.28171 0.16745 0.23495 0.09701 0.23495 C 0.02643 0.23495 -0.03099 0.18866 -0.03099 0.13194 C -0.03099 0.07569 0.02643 0.02917 0.09701 0.02917 C 0.16745 0.02917 0.225 -0.01759 0.225 -0.07384 C 0.225 -0.13056 0.16745 -0.17685 0.09701 -0.17685 C 0.02643 -0.17685 -0.03099 -0.22361 -0.03099 -0.28333 C -0.03099 -0.33958 0.02643 -0.38611 0.09701 -0.38611 Z " pathEditMode="relative" rAng="0" ptsTypes="fffffffffffffffff">
                                      <p:cBhvr>
                                        <p:cTn id="8" dur="40000" fill="hold"/>
                                        <p:tgtEl>
                                          <p:spTgt spid="10"/>
                                        </p:tgtEl>
                                        <p:attrNameLst>
                                          <p:attrName>ppt_x</p:attrName>
                                          <p:attrName>ppt_y</p:attrName>
                                        </p:attrNameLst>
                                      </p:cBhvr>
                                      <p:rCtr x="0" y="41528"/>
                                    </p:animMotion>
                                  </p:childTnLst>
                                </p:cTn>
                              </p:par>
                              <p:par>
                                <p:cTn id="9" presetID="1" presetClass="path" presetSubtype="0" repeatCount="indefinite" accel="50000" decel="50000" fill="hold" nodeType="withEffect">
                                  <p:stCondLst>
                                    <p:cond delay="0"/>
                                  </p:stCondLst>
                                  <p:childTnLst>
                                    <p:animMotion origin="layout" path="M -0.24792 -0.45208 C -0.04206 -0.45208 0.125 -0.25139 0.125 -0.00394 C 0.125 0.24352 -0.04206 0.44444 -0.24792 0.44444 C -0.45377 0.44444 -0.6207 0.24352 -0.6207 -0.00394 C -0.6207 -0.25139 -0.45377 -0.45208 -0.24792 -0.45208 Z " pathEditMode="relative" rAng="0" ptsTypes="fffff">
                                      <p:cBhvr>
                                        <p:cTn id="10" dur="25000" fill="hold"/>
                                        <p:tgtEl>
                                          <p:spTgt spid="16"/>
                                        </p:tgtEl>
                                        <p:attrNameLst>
                                          <p:attrName>ppt_x</p:attrName>
                                          <p:attrName>ppt_y</p:attrName>
                                        </p:attrNameLst>
                                      </p:cBhvr>
                                      <p:rCtr x="0" y="4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8CEA5-E472-97B1-A87A-5DF52707C3DD}"/>
              </a:ext>
            </a:extLst>
          </p:cNvPr>
          <p:cNvPicPr>
            <a:picLocks noChangeAspect="1"/>
          </p:cNvPicPr>
          <p:nvPr/>
        </p:nvPicPr>
        <p:blipFill>
          <a:blip r:embed="rId2"/>
          <a:stretch>
            <a:fillRect/>
          </a:stretch>
        </p:blipFill>
        <p:spPr>
          <a:xfrm>
            <a:off x="758853" y="642990"/>
            <a:ext cx="10150999" cy="3677219"/>
          </a:xfrm>
          <a:prstGeom prst="rect">
            <a:avLst/>
          </a:prstGeom>
        </p:spPr>
      </p:pic>
      <p:pic>
        <p:nvPicPr>
          <p:cNvPr id="3" name="Picture 2">
            <a:extLst>
              <a:ext uri="{FF2B5EF4-FFF2-40B4-BE49-F238E27FC236}">
                <a16:creationId xmlns:a16="http://schemas.microsoft.com/office/drawing/2014/main" id="{BDB97451-704A-C696-9F8E-D1DDB6DA909C}"/>
              </a:ext>
            </a:extLst>
          </p:cNvPr>
          <p:cNvPicPr>
            <a:picLocks noChangeAspect="1"/>
          </p:cNvPicPr>
          <p:nvPr/>
        </p:nvPicPr>
        <p:blipFill>
          <a:blip r:embed="rId3"/>
          <a:stretch>
            <a:fillRect/>
          </a:stretch>
        </p:blipFill>
        <p:spPr>
          <a:xfrm>
            <a:off x="5976729" y="875472"/>
            <a:ext cx="4459909" cy="772932"/>
          </a:xfrm>
          <a:prstGeom prst="rect">
            <a:avLst/>
          </a:prstGeom>
        </p:spPr>
      </p:pic>
    </p:spTree>
    <p:extLst>
      <p:ext uri="{BB962C8B-B14F-4D97-AF65-F5344CB8AC3E}">
        <p14:creationId xmlns:p14="http://schemas.microsoft.com/office/powerpoint/2010/main" val="223803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9E5753-6BFD-1779-326A-BED02D93E8F4}"/>
              </a:ext>
            </a:extLst>
          </p:cNvPr>
          <p:cNvPicPr>
            <a:picLocks noChangeAspect="1"/>
          </p:cNvPicPr>
          <p:nvPr/>
        </p:nvPicPr>
        <p:blipFill>
          <a:blip r:embed="rId2"/>
          <a:stretch>
            <a:fillRect/>
          </a:stretch>
        </p:blipFill>
        <p:spPr>
          <a:xfrm>
            <a:off x="973813" y="146913"/>
            <a:ext cx="10572143" cy="2331243"/>
          </a:xfrm>
          <a:prstGeom prst="rect">
            <a:avLst/>
          </a:prstGeom>
        </p:spPr>
      </p:pic>
      <p:pic>
        <p:nvPicPr>
          <p:cNvPr id="3" name="Picture 2">
            <a:extLst>
              <a:ext uri="{FF2B5EF4-FFF2-40B4-BE49-F238E27FC236}">
                <a16:creationId xmlns:a16="http://schemas.microsoft.com/office/drawing/2014/main" id="{BC6EE51B-CE8E-6C97-77EA-F15981FA8E97}"/>
              </a:ext>
            </a:extLst>
          </p:cNvPr>
          <p:cNvPicPr>
            <a:picLocks noChangeAspect="1"/>
          </p:cNvPicPr>
          <p:nvPr/>
        </p:nvPicPr>
        <p:blipFill>
          <a:blip r:embed="rId3"/>
          <a:stretch>
            <a:fillRect/>
          </a:stretch>
        </p:blipFill>
        <p:spPr>
          <a:xfrm>
            <a:off x="2209800" y="2478156"/>
            <a:ext cx="7772400" cy="4109178"/>
          </a:xfrm>
          <a:prstGeom prst="rect">
            <a:avLst/>
          </a:prstGeom>
        </p:spPr>
      </p:pic>
    </p:spTree>
    <p:extLst>
      <p:ext uri="{BB962C8B-B14F-4D97-AF65-F5344CB8AC3E}">
        <p14:creationId xmlns:p14="http://schemas.microsoft.com/office/powerpoint/2010/main" val="3089931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9C26B-19E6-1035-0322-47F8C98B227A}"/>
              </a:ext>
            </a:extLst>
          </p:cNvPr>
          <p:cNvPicPr>
            <a:picLocks noChangeAspect="1"/>
          </p:cNvPicPr>
          <p:nvPr/>
        </p:nvPicPr>
        <p:blipFill>
          <a:blip r:embed="rId2"/>
          <a:stretch>
            <a:fillRect/>
          </a:stretch>
        </p:blipFill>
        <p:spPr>
          <a:xfrm>
            <a:off x="396390" y="1056913"/>
            <a:ext cx="11399220" cy="4509000"/>
          </a:xfrm>
          <a:prstGeom prst="rect">
            <a:avLst/>
          </a:prstGeom>
        </p:spPr>
      </p:pic>
      <p:pic>
        <p:nvPicPr>
          <p:cNvPr id="4" name="Picture 3">
            <a:extLst>
              <a:ext uri="{FF2B5EF4-FFF2-40B4-BE49-F238E27FC236}">
                <a16:creationId xmlns:a16="http://schemas.microsoft.com/office/drawing/2014/main" id="{D2A6435B-14BF-DF03-017D-B02B08D8CA9D}"/>
              </a:ext>
            </a:extLst>
          </p:cNvPr>
          <p:cNvPicPr>
            <a:picLocks noChangeAspect="1"/>
          </p:cNvPicPr>
          <p:nvPr/>
        </p:nvPicPr>
        <p:blipFill>
          <a:blip r:embed="rId3"/>
          <a:stretch>
            <a:fillRect/>
          </a:stretch>
        </p:blipFill>
        <p:spPr>
          <a:xfrm>
            <a:off x="4480410" y="223594"/>
            <a:ext cx="7315200" cy="876300"/>
          </a:xfrm>
          <a:prstGeom prst="rect">
            <a:avLst/>
          </a:prstGeom>
        </p:spPr>
      </p:pic>
    </p:spTree>
    <p:extLst>
      <p:ext uri="{BB962C8B-B14F-4D97-AF65-F5344CB8AC3E}">
        <p14:creationId xmlns:p14="http://schemas.microsoft.com/office/powerpoint/2010/main" val="280550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2C3867-CAFD-80FC-0429-2D0837DD6596}"/>
              </a:ext>
            </a:extLst>
          </p:cNvPr>
          <p:cNvPicPr>
            <a:picLocks noChangeAspect="1"/>
          </p:cNvPicPr>
          <p:nvPr/>
        </p:nvPicPr>
        <p:blipFill>
          <a:blip r:embed="rId2"/>
          <a:stretch>
            <a:fillRect/>
          </a:stretch>
        </p:blipFill>
        <p:spPr>
          <a:xfrm>
            <a:off x="911086" y="1432283"/>
            <a:ext cx="10857980" cy="3431265"/>
          </a:xfrm>
          <a:prstGeom prst="rect">
            <a:avLst/>
          </a:prstGeom>
        </p:spPr>
      </p:pic>
    </p:spTree>
    <p:extLst>
      <p:ext uri="{BB962C8B-B14F-4D97-AF65-F5344CB8AC3E}">
        <p14:creationId xmlns:p14="http://schemas.microsoft.com/office/powerpoint/2010/main" val="451708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5DF316-47CD-F8F3-77F6-C37665EFB9E1}"/>
              </a:ext>
            </a:extLst>
          </p:cNvPr>
          <p:cNvPicPr>
            <a:picLocks noChangeAspect="1"/>
          </p:cNvPicPr>
          <p:nvPr/>
        </p:nvPicPr>
        <p:blipFill>
          <a:blip r:embed="rId2"/>
          <a:stretch>
            <a:fillRect/>
          </a:stretch>
        </p:blipFill>
        <p:spPr>
          <a:xfrm>
            <a:off x="1215319" y="436121"/>
            <a:ext cx="9098185" cy="5985758"/>
          </a:xfrm>
          <a:prstGeom prst="rect">
            <a:avLst/>
          </a:prstGeom>
        </p:spPr>
      </p:pic>
    </p:spTree>
    <p:extLst>
      <p:ext uri="{BB962C8B-B14F-4D97-AF65-F5344CB8AC3E}">
        <p14:creationId xmlns:p14="http://schemas.microsoft.com/office/powerpoint/2010/main" val="2673690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A741FE-863B-C902-AB04-3EE596321E64}"/>
              </a:ext>
            </a:extLst>
          </p:cNvPr>
          <p:cNvPicPr>
            <a:picLocks noChangeAspect="1"/>
          </p:cNvPicPr>
          <p:nvPr/>
        </p:nvPicPr>
        <p:blipFill>
          <a:blip r:embed="rId2"/>
          <a:stretch>
            <a:fillRect/>
          </a:stretch>
        </p:blipFill>
        <p:spPr>
          <a:xfrm>
            <a:off x="322963" y="1478882"/>
            <a:ext cx="11546074" cy="3900236"/>
          </a:xfrm>
          <a:prstGeom prst="rect">
            <a:avLst/>
          </a:prstGeom>
        </p:spPr>
      </p:pic>
    </p:spTree>
    <p:extLst>
      <p:ext uri="{BB962C8B-B14F-4D97-AF65-F5344CB8AC3E}">
        <p14:creationId xmlns:p14="http://schemas.microsoft.com/office/powerpoint/2010/main" val="296150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984076-06E1-A792-B317-15FA82B8519C}"/>
              </a:ext>
            </a:extLst>
          </p:cNvPr>
          <p:cNvPicPr>
            <a:picLocks noChangeAspect="1"/>
          </p:cNvPicPr>
          <p:nvPr/>
        </p:nvPicPr>
        <p:blipFill>
          <a:blip r:embed="rId2"/>
          <a:stretch>
            <a:fillRect/>
          </a:stretch>
        </p:blipFill>
        <p:spPr>
          <a:xfrm>
            <a:off x="2209800" y="661678"/>
            <a:ext cx="7772400" cy="5534643"/>
          </a:xfrm>
          <a:prstGeom prst="rect">
            <a:avLst/>
          </a:prstGeom>
        </p:spPr>
      </p:pic>
    </p:spTree>
    <p:extLst>
      <p:ext uri="{BB962C8B-B14F-4D97-AF65-F5344CB8AC3E}">
        <p14:creationId xmlns:p14="http://schemas.microsoft.com/office/powerpoint/2010/main" val="1355972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08A4E3-4C95-A691-246B-301A1B7C6157}"/>
              </a:ext>
            </a:extLst>
          </p:cNvPr>
          <p:cNvPicPr>
            <a:picLocks noChangeAspect="1"/>
          </p:cNvPicPr>
          <p:nvPr/>
        </p:nvPicPr>
        <p:blipFill>
          <a:blip r:embed="rId2"/>
          <a:stretch>
            <a:fillRect/>
          </a:stretch>
        </p:blipFill>
        <p:spPr>
          <a:xfrm>
            <a:off x="420756" y="247752"/>
            <a:ext cx="4028847" cy="467866"/>
          </a:xfrm>
          <a:prstGeom prst="rect">
            <a:avLst/>
          </a:prstGeom>
        </p:spPr>
      </p:pic>
      <p:pic>
        <p:nvPicPr>
          <p:cNvPr id="3" name="Picture 2">
            <a:extLst>
              <a:ext uri="{FF2B5EF4-FFF2-40B4-BE49-F238E27FC236}">
                <a16:creationId xmlns:a16="http://schemas.microsoft.com/office/drawing/2014/main" id="{2F92A768-C940-F062-DA5E-E471C35B30F5}"/>
              </a:ext>
            </a:extLst>
          </p:cNvPr>
          <p:cNvPicPr>
            <a:picLocks noChangeAspect="1"/>
          </p:cNvPicPr>
          <p:nvPr/>
        </p:nvPicPr>
        <p:blipFill>
          <a:blip r:embed="rId3"/>
          <a:stretch>
            <a:fillRect/>
          </a:stretch>
        </p:blipFill>
        <p:spPr>
          <a:xfrm>
            <a:off x="261730" y="826172"/>
            <a:ext cx="11726477" cy="5574627"/>
          </a:xfrm>
          <a:prstGeom prst="rect">
            <a:avLst/>
          </a:prstGeom>
        </p:spPr>
      </p:pic>
    </p:spTree>
    <p:extLst>
      <p:ext uri="{BB962C8B-B14F-4D97-AF65-F5344CB8AC3E}">
        <p14:creationId xmlns:p14="http://schemas.microsoft.com/office/powerpoint/2010/main" val="311128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D4BBE-E73B-5063-C63B-E211BCFF3550}"/>
              </a:ext>
            </a:extLst>
          </p:cNvPr>
          <p:cNvPicPr>
            <a:picLocks noChangeAspect="1"/>
          </p:cNvPicPr>
          <p:nvPr/>
        </p:nvPicPr>
        <p:blipFill>
          <a:blip r:embed="rId2"/>
          <a:stretch>
            <a:fillRect/>
          </a:stretch>
        </p:blipFill>
        <p:spPr>
          <a:xfrm>
            <a:off x="2209800" y="973047"/>
            <a:ext cx="7772400" cy="4911906"/>
          </a:xfrm>
          <a:prstGeom prst="rect">
            <a:avLst/>
          </a:prstGeom>
        </p:spPr>
      </p:pic>
    </p:spTree>
    <p:extLst>
      <p:ext uri="{BB962C8B-B14F-4D97-AF65-F5344CB8AC3E}">
        <p14:creationId xmlns:p14="http://schemas.microsoft.com/office/powerpoint/2010/main" val="1998592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8D01-966F-4C36-DAD0-74D3CC847234}"/>
              </a:ext>
            </a:extLst>
          </p:cNvPr>
          <p:cNvPicPr>
            <a:picLocks noChangeAspect="1"/>
          </p:cNvPicPr>
          <p:nvPr/>
        </p:nvPicPr>
        <p:blipFill>
          <a:blip r:embed="rId2"/>
          <a:stretch>
            <a:fillRect/>
          </a:stretch>
        </p:blipFill>
        <p:spPr>
          <a:xfrm>
            <a:off x="261729" y="170741"/>
            <a:ext cx="3886200" cy="396532"/>
          </a:xfrm>
          <a:prstGeom prst="rect">
            <a:avLst/>
          </a:prstGeom>
        </p:spPr>
      </p:pic>
      <p:pic>
        <p:nvPicPr>
          <p:cNvPr id="3" name="Picture 2">
            <a:extLst>
              <a:ext uri="{FF2B5EF4-FFF2-40B4-BE49-F238E27FC236}">
                <a16:creationId xmlns:a16="http://schemas.microsoft.com/office/drawing/2014/main" id="{5DFE4931-27A4-9070-D67D-EC8E7CCA47C1}"/>
              </a:ext>
            </a:extLst>
          </p:cNvPr>
          <p:cNvPicPr>
            <a:picLocks noChangeAspect="1"/>
          </p:cNvPicPr>
          <p:nvPr/>
        </p:nvPicPr>
        <p:blipFill>
          <a:blip r:embed="rId3"/>
          <a:stretch>
            <a:fillRect/>
          </a:stretch>
        </p:blipFill>
        <p:spPr>
          <a:xfrm>
            <a:off x="1943957" y="662530"/>
            <a:ext cx="7772400" cy="1592237"/>
          </a:xfrm>
          <a:prstGeom prst="rect">
            <a:avLst/>
          </a:prstGeom>
        </p:spPr>
      </p:pic>
      <p:pic>
        <p:nvPicPr>
          <p:cNvPr id="4" name="Picture 3">
            <a:extLst>
              <a:ext uri="{FF2B5EF4-FFF2-40B4-BE49-F238E27FC236}">
                <a16:creationId xmlns:a16="http://schemas.microsoft.com/office/drawing/2014/main" id="{BC784374-3DA3-2DD2-8A1F-C9F5B0F5A682}"/>
              </a:ext>
            </a:extLst>
          </p:cNvPr>
          <p:cNvPicPr>
            <a:picLocks noChangeAspect="1"/>
          </p:cNvPicPr>
          <p:nvPr/>
        </p:nvPicPr>
        <p:blipFill>
          <a:blip r:embed="rId4"/>
          <a:stretch>
            <a:fillRect/>
          </a:stretch>
        </p:blipFill>
        <p:spPr>
          <a:xfrm>
            <a:off x="632791" y="2350025"/>
            <a:ext cx="10653668" cy="4156792"/>
          </a:xfrm>
          <a:prstGeom prst="rect">
            <a:avLst/>
          </a:prstGeom>
        </p:spPr>
      </p:pic>
      <p:pic>
        <p:nvPicPr>
          <p:cNvPr id="6" name="Picture 5">
            <a:extLst>
              <a:ext uri="{FF2B5EF4-FFF2-40B4-BE49-F238E27FC236}">
                <a16:creationId xmlns:a16="http://schemas.microsoft.com/office/drawing/2014/main" id="{5911BF10-E3DF-4FD0-B5F6-FAB5608314C1}"/>
              </a:ext>
            </a:extLst>
          </p:cNvPr>
          <p:cNvPicPr>
            <a:picLocks noChangeAspect="1"/>
          </p:cNvPicPr>
          <p:nvPr/>
        </p:nvPicPr>
        <p:blipFill>
          <a:blip r:embed="rId5"/>
          <a:stretch>
            <a:fillRect/>
          </a:stretch>
        </p:blipFill>
        <p:spPr>
          <a:xfrm>
            <a:off x="4157871" y="155904"/>
            <a:ext cx="7772400" cy="411369"/>
          </a:xfrm>
          <a:prstGeom prst="rect">
            <a:avLst/>
          </a:prstGeom>
        </p:spPr>
      </p:pic>
    </p:spTree>
    <p:extLst>
      <p:ext uri="{BB962C8B-B14F-4D97-AF65-F5344CB8AC3E}">
        <p14:creationId xmlns:p14="http://schemas.microsoft.com/office/powerpoint/2010/main" val="738655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BD907E-E735-9825-273D-73EC3254E73B}"/>
              </a:ext>
            </a:extLst>
          </p:cNvPr>
          <p:cNvPicPr>
            <a:picLocks noChangeAspect="1"/>
          </p:cNvPicPr>
          <p:nvPr/>
        </p:nvPicPr>
        <p:blipFill>
          <a:blip r:embed="rId2"/>
          <a:stretch>
            <a:fillRect/>
          </a:stretch>
        </p:blipFill>
        <p:spPr>
          <a:xfrm>
            <a:off x="2209800" y="187067"/>
            <a:ext cx="7772400" cy="3038302"/>
          </a:xfrm>
          <a:prstGeom prst="rect">
            <a:avLst/>
          </a:prstGeom>
        </p:spPr>
      </p:pic>
      <p:pic>
        <p:nvPicPr>
          <p:cNvPr id="3" name="Picture 2">
            <a:extLst>
              <a:ext uri="{FF2B5EF4-FFF2-40B4-BE49-F238E27FC236}">
                <a16:creationId xmlns:a16="http://schemas.microsoft.com/office/drawing/2014/main" id="{008F1780-072C-ADF0-5F79-E27AAB1945EA}"/>
              </a:ext>
            </a:extLst>
          </p:cNvPr>
          <p:cNvPicPr>
            <a:picLocks noChangeAspect="1"/>
          </p:cNvPicPr>
          <p:nvPr/>
        </p:nvPicPr>
        <p:blipFill>
          <a:blip r:embed="rId3"/>
          <a:stretch>
            <a:fillRect/>
          </a:stretch>
        </p:blipFill>
        <p:spPr>
          <a:xfrm>
            <a:off x="1245250" y="3429000"/>
            <a:ext cx="9701499" cy="2680252"/>
          </a:xfrm>
          <a:prstGeom prst="rect">
            <a:avLst/>
          </a:prstGeom>
        </p:spPr>
      </p:pic>
    </p:spTree>
    <p:extLst>
      <p:ext uri="{BB962C8B-B14F-4D97-AF65-F5344CB8AC3E}">
        <p14:creationId xmlns:p14="http://schemas.microsoft.com/office/powerpoint/2010/main" val="2576696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D4726D-0C4F-D027-C179-91824C193F35}"/>
              </a:ext>
            </a:extLst>
          </p:cNvPr>
          <p:cNvPicPr>
            <a:picLocks noChangeAspect="1"/>
          </p:cNvPicPr>
          <p:nvPr/>
        </p:nvPicPr>
        <p:blipFill>
          <a:blip r:embed="rId2"/>
          <a:stretch>
            <a:fillRect/>
          </a:stretch>
        </p:blipFill>
        <p:spPr>
          <a:xfrm>
            <a:off x="2024270" y="477901"/>
            <a:ext cx="7772400" cy="2456633"/>
          </a:xfrm>
          <a:prstGeom prst="rect">
            <a:avLst/>
          </a:prstGeom>
        </p:spPr>
      </p:pic>
      <p:pic>
        <p:nvPicPr>
          <p:cNvPr id="4" name="Picture 3">
            <a:extLst>
              <a:ext uri="{FF2B5EF4-FFF2-40B4-BE49-F238E27FC236}">
                <a16:creationId xmlns:a16="http://schemas.microsoft.com/office/drawing/2014/main" id="{6C5831B0-B8B1-71BA-E5AB-6B59872E91F2}"/>
              </a:ext>
            </a:extLst>
          </p:cNvPr>
          <p:cNvPicPr>
            <a:picLocks noChangeAspect="1"/>
          </p:cNvPicPr>
          <p:nvPr/>
        </p:nvPicPr>
        <p:blipFill>
          <a:blip r:embed="rId3"/>
          <a:stretch>
            <a:fillRect/>
          </a:stretch>
        </p:blipFill>
        <p:spPr>
          <a:xfrm>
            <a:off x="2024270" y="2934534"/>
            <a:ext cx="7772400" cy="311144"/>
          </a:xfrm>
          <a:prstGeom prst="rect">
            <a:avLst/>
          </a:prstGeom>
        </p:spPr>
      </p:pic>
      <p:pic>
        <p:nvPicPr>
          <p:cNvPr id="5" name="Picture 4">
            <a:extLst>
              <a:ext uri="{FF2B5EF4-FFF2-40B4-BE49-F238E27FC236}">
                <a16:creationId xmlns:a16="http://schemas.microsoft.com/office/drawing/2014/main" id="{0CEA19CE-437B-96BE-42EA-9D0057F9E9AF}"/>
              </a:ext>
            </a:extLst>
          </p:cNvPr>
          <p:cNvPicPr>
            <a:picLocks noChangeAspect="1"/>
          </p:cNvPicPr>
          <p:nvPr/>
        </p:nvPicPr>
        <p:blipFill>
          <a:blip r:embed="rId4"/>
          <a:stretch>
            <a:fillRect/>
          </a:stretch>
        </p:blipFill>
        <p:spPr>
          <a:xfrm>
            <a:off x="2851978" y="0"/>
            <a:ext cx="3734352" cy="541100"/>
          </a:xfrm>
          <a:prstGeom prst="rect">
            <a:avLst/>
          </a:prstGeom>
        </p:spPr>
      </p:pic>
      <p:pic>
        <p:nvPicPr>
          <p:cNvPr id="6" name="Picture 5">
            <a:extLst>
              <a:ext uri="{FF2B5EF4-FFF2-40B4-BE49-F238E27FC236}">
                <a16:creationId xmlns:a16="http://schemas.microsoft.com/office/drawing/2014/main" id="{53F51AE0-8E96-591E-0188-2EEE5DF077FA}"/>
              </a:ext>
            </a:extLst>
          </p:cNvPr>
          <p:cNvPicPr>
            <a:picLocks noChangeAspect="1"/>
          </p:cNvPicPr>
          <p:nvPr/>
        </p:nvPicPr>
        <p:blipFill>
          <a:blip r:embed="rId5"/>
          <a:stretch>
            <a:fillRect/>
          </a:stretch>
        </p:blipFill>
        <p:spPr>
          <a:xfrm>
            <a:off x="6321287" y="21783"/>
            <a:ext cx="3435902" cy="468266"/>
          </a:xfrm>
          <a:prstGeom prst="rect">
            <a:avLst/>
          </a:prstGeom>
        </p:spPr>
      </p:pic>
      <p:pic>
        <p:nvPicPr>
          <p:cNvPr id="7" name="Picture 6">
            <a:extLst>
              <a:ext uri="{FF2B5EF4-FFF2-40B4-BE49-F238E27FC236}">
                <a16:creationId xmlns:a16="http://schemas.microsoft.com/office/drawing/2014/main" id="{2265F8E7-4017-9C66-1751-EF23C9CAE490}"/>
              </a:ext>
            </a:extLst>
          </p:cNvPr>
          <p:cNvPicPr>
            <a:picLocks noChangeAspect="1"/>
          </p:cNvPicPr>
          <p:nvPr/>
        </p:nvPicPr>
        <p:blipFill>
          <a:blip r:embed="rId6"/>
          <a:stretch>
            <a:fillRect/>
          </a:stretch>
        </p:blipFill>
        <p:spPr>
          <a:xfrm>
            <a:off x="2024270" y="3337339"/>
            <a:ext cx="7772400" cy="1665181"/>
          </a:xfrm>
          <a:prstGeom prst="rect">
            <a:avLst/>
          </a:prstGeom>
        </p:spPr>
      </p:pic>
      <p:pic>
        <p:nvPicPr>
          <p:cNvPr id="8" name="Picture 7">
            <a:extLst>
              <a:ext uri="{FF2B5EF4-FFF2-40B4-BE49-F238E27FC236}">
                <a16:creationId xmlns:a16="http://schemas.microsoft.com/office/drawing/2014/main" id="{C9C230BC-030B-D088-3634-CC18FB9DC487}"/>
              </a:ext>
            </a:extLst>
          </p:cNvPr>
          <p:cNvPicPr>
            <a:picLocks noChangeAspect="1"/>
          </p:cNvPicPr>
          <p:nvPr/>
        </p:nvPicPr>
        <p:blipFill>
          <a:blip r:embed="rId7"/>
          <a:stretch>
            <a:fillRect/>
          </a:stretch>
        </p:blipFill>
        <p:spPr>
          <a:xfrm>
            <a:off x="1984789" y="5094181"/>
            <a:ext cx="7772400" cy="1632817"/>
          </a:xfrm>
          <a:prstGeom prst="rect">
            <a:avLst/>
          </a:prstGeom>
        </p:spPr>
      </p:pic>
    </p:spTree>
    <p:extLst>
      <p:ext uri="{BB962C8B-B14F-4D97-AF65-F5344CB8AC3E}">
        <p14:creationId xmlns:p14="http://schemas.microsoft.com/office/powerpoint/2010/main" val="2454162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697656-2465-EBC3-35EE-A995571350E2}"/>
              </a:ext>
            </a:extLst>
          </p:cNvPr>
          <p:cNvSpPr>
            <a:spLocks noGrp="1"/>
          </p:cNvSpPr>
          <p:nvPr>
            <p:ph type="title"/>
          </p:nvPr>
        </p:nvSpPr>
        <p:spPr>
          <a:xfrm>
            <a:off x="838200" y="2883038"/>
            <a:ext cx="10515600" cy="1325563"/>
          </a:xfrm>
        </p:spPr>
        <p:txBody>
          <a:bodyPr>
            <a:normAutofit fontScale="90000"/>
          </a:bodyPr>
          <a:lstStyle/>
          <a:p>
            <a:pPr algn="ctr"/>
            <a:r>
              <a:rPr lang="en-US" dirty="0">
                <a:solidFill>
                  <a:srgbClr val="FFC000"/>
                </a:solidFill>
                <a:latin typeface="Arial" panose="020B0604020202020204" pitchFamily="34" charset="0"/>
                <a:cs typeface="Arial" panose="020B0604020202020204" pitchFamily="34" charset="0"/>
              </a:rPr>
              <a:t>The continuous group actually ended up with a </a:t>
            </a:r>
            <a:r>
              <a:rPr lang="en-US" b="1" dirty="0">
                <a:solidFill>
                  <a:srgbClr val="FFC000"/>
                </a:solidFill>
                <a:latin typeface="Arial" panose="020B0604020202020204" pitchFamily="34" charset="0"/>
                <a:cs typeface="Arial" panose="020B0604020202020204" pitchFamily="34" charset="0"/>
              </a:rPr>
              <a:t>larger calorie deficit</a:t>
            </a:r>
            <a:r>
              <a:rPr lang="en-US" dirty="0">
                <a:solidFill>
                  <a:srgbClr val="FFC000"/>
                </a:solidFill>
                <a:latin typeface="Arial" panose="020B0604020202020204" pitchFamily="34" charset="0"/>
                <a:cs typeface="Arial" panose="020B0604020202020204" pitchFamily="34" charset="0"/>
              </a:rPr>
              <a:t> than the diet-break group:</a:t>
            </a:r>
            <a:br>
              <a:rPr lang="en-US" dirty="0">
                <a:solidFill>
                  <a:srgbClr val="FFC000"/>
                </a:solidFill>
                <a:latin typeface="Arial" panose="020B0604020202020204" pitchFamily="34" charset="0"/>
                <a:cs typeface="Arial" panose="020B0604020202020204" pitchFamily="34" charset="0"/>
              </a:rPr>
            </a:br>
            <a:r>
              <a:rPr lang="en-US" dirty="0">
                <a:solidFill>
                  <a:srgbClr val="FFC000"/>
                </a:solidFill>
                <a:latin typeface="Arial" panose="020B0604020202020204" pitchFamily="34" charset="0"/>
                <a:cs typeface="Arial" panose="020B0604020202020204" pitchFamily="34" charset="0"/>
              </a:rPr>
              <a:t>CCR: about </a:t>
            </a:r>
            <a:r>
              <a:rPr lang="en-US" b="1" dirty="0">
                <a:solidFill>
                  <a:srgbClr val="FFC000"/>
                </a:solidFill>
                <a:latin typeface="Arial" panose="020B0604020202020204" pitchFamily="34" charset="0"/>
                <a:cs typeface="Arial" panose="020B0604020202020204" pitchFamily="34" charset="0"/>
              </a:rPr>
              <a:t>−1005 kcal/day</a:t>
            </a:r>
            <a:r>
              <a:rPr lang="en-US" dirty="0">
                <a:solidFill>
                  <a:srgbClr val="FFC000"/>
                </a:solidFill>
                <a:latin typeface="Arial" panose="020B0604020202020204" pitchFamily="34" charset="0"/>
                <a:cs typeface="Arial" panose="020B0604020202020204" pitchFamily="34" charset="0"/>
              </a:rPr>
              <a:t> </a:t>
            </a:r>
            <a:br>
              <a:rPr lang="en-US" dirty="0">
                <a:solidFill>
                  <a:srgbClr val="FFC000"/>
                </a:solidFill>
                <a:latin typeface="Arial" panose="020B0604020202020204" pitchFamily="34" charset="0"/>
                <a:cs typeface="Arial" panose="020B0604020202020204" pitchFamily="34" charset="0"/>
              </a:rPr>
            </a:br>
            <a:r>
              <a:rPr lang="en-US" dirty="0">
                <a:solidFill>
                  <a:srgbClr val="FFC000"/>
                </a:solidFill>
                <a:latin typeface="Arial" panose="020B0604020202020204" pitchFamily="34" charset="0"/>
                <a:cs typeface="Arial" panose="020B0604020202020204" pitchFamily="34" charset="0"/>
              </a:rPr>
              <a:t>DRF: about </a:t>
            </a:r>
            <a:r>
              <a:rPr lang="en-US" b="1" dirty="0">
                <a:solidFill>
                  <a:srgbClr val="FFC000"/>
                </a:solidFill>
                <a:latin typeface="Arial" panose="020B0604020202020204" pitchFamily="34" charset="0"/>
                <a:cs typeface="Arial" panose="020B0604020202020204" pitchFamily="34" charset="0"/>
              </a:rPr>
              <a:t>−690 kcal/day</a:t>
            </a:r>
            <a:r>
              <a:rPr lang="en-US" dirty="0">
                <a:solidFill>
                  <a:srgbClr val="FFC000"/>
                </a:solidFill>
                <a:latin typeface="Arial" panose="020B0604020202020204" pitchFamily="34" charset="0"/>
                <a:cs typeface="Arial" panose="020B0604020202020204" pitchFamily="34" charset="0"/>
              </a:rPr>
              <a:t> </a:t>
            </a:r>
            <a:br>
              <a:rPr lang="en-US" dirty="0">
                <a:solidFill>
                  <a:srgbClr val="FFC000"/>
                </a:solidFill>
                <a:latin typeface="Arial" panose="020B0604020202020204" pitchFamily="34" charset="0"/>
                <a:cs typeface="Arial" panose="020B0604020202020204" pitchFamily="34" charset="0"/>
              </a:rPr>
            </a:br>
            <a:r>
              <a:rPr lang="en-US" dirty="0">
                <a:solidFill>
                  <a:srgbClr val="FFC000"/>
                </a:solidFill>
                <a:latin typeface="Arial" panose="020B0604020202020204" pitchFamily="34" charset="0"/>
                <a:cs typeface="Arial" panose="020B0604020202020204" pitchFamily="34" charset="0"/>
              </a:rPr>
              <a:t>Yet both groups lost almost exactly the same amount of fat. The authors don't claim this means diet breaks are more efficient—they simply note it as an interesting finding that needs replication.</a:t>
            </a:r>
            <a:br>
              <a:rPr lang="en-US" dirty="0">
                <a:solidFill>
                  <a:srgbClr val="FFC000"/>
                </a:solidFill>
                <a:latin typeface="Arial" panose="020B0604020202020204" pitchFamily="34" charset="0"/>
                <a:cs typeface="Arial" panose="020B0604020202020204" pitchFamily="34" charset="0"/>
              </a:rPr>
            </a:br>
            <a:endParaRPr lang="en-US"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408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59251-45A5-AF60-1F53-4CF93FE35650}"/>
              </a:ext>
            </a:extLst>
          </p:cNvPr>
          <p:cNvPicPr>
            <a:picLocks noChangeAspect="1"/>
          </p:cNvPicPr>
          <p:nvPr/>
        </p:nvPicPr>
        <p:blipFill>
          <a:blip r:embed="rId2"/>
          <a:stretch>
            <a:fillRect/>
          </a:stretch>
        </p:blipFill>
        <p:spPr>
          <a:xfrm>
            <a:off x="821862" y="987652"/>
            <a:ext cx="11055399" cy="4419235"/>
          </a:xfrm>
          <a:prstGeom prst="rect">
            <a:avLst/>
          </a:prstGeom>
        </p:spPr>
      </p:pic>
    </p:spTree>
    <p:extLst>
      <p:ext uri="{BB962C8B-B14F-4D97-AF65-F5344CB8AC3E}">
        <p14:creationId xmlns:p14="http://schemas.microsoft.com/office/powerpoint/2010/main" val="3869566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8473D-3837-880F-38EC-5C7DAAE71D7A}"/>
              </a:ext>
            </a:extLst>
          </p:cNvPr>
          <p:cNvPicPr>
            <a:picLocks noChangeAspect="1"/>
          </p:cNvPicPr>
          <p:nvPr/>
        </p:nvPicPr>
        <p:blipFill>
          <a:blip r:embed="rId2"/>
          <a:stretch>
            <a:fillRect/>
          </a:stretch>
        </p:blipFill>
        <p:spPr>
          <a:xfrm>
            <a:off x="274982" y="458808"/>
            <a:ext cx="6100493" cy="3185539"/>
          </a:xfrm>
          <a:prstGeom prst="rect">
            <a:avLst/>
          </a:prstGeom>
        </p:spPr>
      </p:pic>
      <p:pic>
        <p:nvPicPr>
          <p:cNvPr id="3" name="Picture 2">
            <a:extLst>
              <a:ext uri="{FF2B5EF4-FFF2-40B4-BE49-F238E27FC236}">
                <a16:creationId xmlns:a16="http://schemas.microsoft.com/office/drawing/2014/main" id="{A41A33B6-22B6-62EE-2D2E-79ECBE9CBF0C}"/>
              </a:ext>
            </a:extLst>
          </p:cNvPr>
          <p:cNvPicPr>
            <a:picLocks noChangeAspect="1"/>
          </p:cNvPicPr>
          <p:nvPr/>
        </p:nvPicPr>
        <p:blipFill>
          <a:blip r:embed="rId3"/>
          <a:stretch>
            <a:fillRect/>
          </a:stretch>
        </p:blipFill>
        <p:spPr>
          <a:xfrm>
            <a:off x="6666212" y="198783"/>
            <a:ext cx="5118284" cy="5758070"/>
          </a:xfrm>
          <a:prstGeom prst="rect">
            <a:avLst/>
          </a:prstGeom>
        </p:spPr>
      </p:pic>
      <p:pic>
        <p:nvPicPr>
          <p:cNvPr id="4" name="Picture 3">
            <a:extLst>
              <a:ext uri="{FF2B5EF4-FFF2-40B4-BE49-F238E27FC236}">
                <a16:creationId xmlns:a16="http://schemas.microsoft.com/office/drawing/2014/main" id="{A2739717-EE5E-F902-F067-040EF31A4C3E}"/>
              </a:ext>
            </a:extLst>
          </p:cNvPr>
          <p:cNvPicPr>
            <a:picLocks noChangeAspect="1"/>
          </p:cNvPicPr>
          <p:nvPr/>
        </p:nvPicPr>
        <p:blipFill>
          <a:blip r:embed="rId4"/>
          <a:stretch>
            <a:fillRect/>
          </a:stretch>
        </p:blipFill>
        <p:spPr>
          <a:xfrm>
            <a:off x="699052" y="4948926"/>
            <a:ext cx="7772400" cy="1007927"/>
          </a:xfrm>
          <a:prstGeom prst="rect">
            <a:avLst/>
          </a:prstGeom>
        </p:spPr>
      </p:pic>
    </p:spTree>
    <p:extLst>
      <p:ext uri="{BB962C8B-B14F-4D97-AF65-F5344CB8AC3E}">
        <p14:creationId xmlns:p14="http://schemas.microsoft.com/office/powerpoint/2010/main" val="1420986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534FD-7069-E6B2-25BC-40A1EABC6742}"/>
              </a:ext>
            </a:extLst>
          </p:cNvPr>
          <p:cNvPicPr>
            <a:picLocks noChangeAspect="1"/>
          </p:cNvPicPr>
          <p:nvPr/>
        </p:nvPicPr>
        <p:blipFill>
          <a:blip r:embed="rId2"/>
          <a:stretch>
            <a:fillRect/>
          </a:stretch>
        </p:blipFill>
        <p:spPr>
          <a:xfrm>
            <a:off x="2209800" y="28575"/>
            <a:ext cx="7772400" cy="6800850"/>
          </a:xfrm>
          <a:prstGeom prst="rect">
            <a:avLst/>
          </a:prstGeom>
        </p:spPr>
      </p:pic>
    </p:spTree>
    <p:extLst>
      <p:ext uri="{BB962C8B-B14F-4D97-AF65-F5344CB8AC3E}">
        <p14:creationId xmlns:p14="http://schemas.microsoft.com/office/powerpoint/2010/main" val="2635824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4341E7-6463-DE19-B9B6-8997BF39C113}"/>
              </a:ext>
            </a:extLst>
          </p:cNvPr>
          <p:cNvPicPr>
            <a:picLocks noChangeAspect="1"/>
          </p:cNvPicPr>
          <p:nvPr/>
        </p:nvPicPr>
        <p:blipFill>
          <a:blip r:embed="rId2"/>
          <a:stretch>
            <a:fillRect/>
          </a:stretch>
        </p:blipFill>
        <p:spPr>
          <a:xfrm>
            <a:off x="2209800" y="116927"/>
            <a:ext cx="7772400" cy="6624146"/>
          </a:xfrm>
          <a:prstGeom prst="rect">
            <a:avLst/>
          </a:prstGeom>
        </p:spPr>
      </p:pic>
    </p:spTree>
    <p:extLst>
      <p:ext uri="{BB962C8B-B14F-4D97-AF65-F5344CB8AC3E}">
        <p14:creationId xmlns:p14="http://schemas.microsoft.com/office/powerpoint/2010/main" val="2878178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FB8CB-9214-D862-8D8A-C47E9D4A137F}"/>
              </a:ext>
            </a:extLst>
          </p:cNvPr>
          <p:cNvPicPr>
            <a:picLocks noChangeAspect="1"/>
          </p:cNvPicPr>
          <p:nvPr/>
        </p:nvPicPr>
        <p:blipFill>
          <a:blip r:embed="rId2"/>
          <a:stretch>
            <a:fillRect/>
          </a:stretch>
        </p:blipFill>
        <p:spPr>
          <a:xfrm>
            <a:off x="993452" y="350113"/>
            <a:ext cx="10009165" cy="6157773"/>
          </a:xfrm>
          <a:prstGeom prst="rect">
            <a:avLst/>
          </a:prstGeom>
        </p:spPr>
      </p:pic>
    </p:spTree>
    <p:extLst>
      <p:ext uri="{BB962C8B-B14F-4D97-AF65-F5344CB8AC3E}">
        <p14:creationId xmlns:p14="http://schemas.microsoft.com/office/powerpoint/2010/main" val="2453190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C536E7-640B-07DA-07F0-174EE0E1C864}"/>
              </a:ext>
            </a:extLst>
          </p:cNvPr>
          <p:cNvPicPr>
            <a:picLocks noChangeAspect="1"/>
          </p:cNvPicPr>
          <p:nvPr/>
        </p:nvPicPr>
        <p:blipFill>
          <a:blip r:embed="rId2"/>
          <a:stretch>
            <a:fillRect/>
          </a:stretch>
        </p:blipFill>
        <p:spPr>
          <a:xfrm>
            <a:off x="461528" y="958460"/>
            <a:ext cx="10607350" cy="3958097"/>
          </a:xfrm>
          <a:prstGeom prst="rect">
            <a:avLst/>
          </a:prstGeom>
        </p:spPr>
      </p:pic>
      <p:sp>
        <p:nvSpPr>
          <p:cNvPr id="3" name="Rectangle 2">
            <a:extLst>
              <a:ext uri="{FF2B5EF4-FFF2-40B4-BE49-F238E27FC236}">
                <a16:creationId xmlns:a16="http://schemas.microsoft.com/office/drawing/2014/main" id="{D40F8E2D-E9B0-7810-4820-C06566E2B0E1}"/>
              </a:ext>
            </a:extLst>
          </p:cNvPr>
          <p:cNvSpPr/>
          <p:nvPr/>
        </p:nvSpPr>
        <p:spPr>
          <a:xfrm>
            <a:off x="10548730" y="940904"/>
            <a:ext cx="516835" cy="396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0AC224-E247-AC8A-A7C4-D012DF84CA27}"/>
              </a:ext>
            </a:extLst>
          </p:cNvPr>
          <p:cNvSpPr/>
          <p:nvPr/>
        </p:nvSpPr>
        <p:spPr>
          <a:xfrm>
            <a:off x="474780" y="3816625"/>
            <a:ext cx="516835" cy="748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465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D0124-AA21-5FCA-603E-6C8F846A4A2E}"/>
              </a:ext>
            </a:extLst>
          </p:cNvPr>
          <p:cNvPicPr>
            <a:picLocks noChangeAspect="1"/>
          </p:cNvPicPr>
          <p:nvPr/>
        </p:nvPicPr>
        <p:blipFill>
          <a:blip r:embed="rId2"/>
          <a:stretch>
            <a:fillRect/>
          </a:stretch>
        </p:blipFill>
        <p:spPr>
          <a:xfrm>
            <a:off x="1293878" y="1178073"/>
            <a:ext cx="9604244" cy="4501854"/>
          </a:xfrm>
          <a:prstGeom prst="rect">
            <a:avLst/>
          </a:prstGeom>
        </p:spPr>
      </p:pic>
      <p:pic>
        <p:nvPicPr>
          <p:cNvPr id="3" name="Picture 2">
            <a:extLst>
              <a:ext uri="{FF2B5EF4-FFF2-40B4-BE49-F238E27FC236}">
                <a16:creationId xmlns:a16="http://schemas.microsoft.com/office/drawing/2014/main" id="{46C255A0-5EAB-090A-B6C0-7F0090086225}"/>
              </a:ext>
            </a:extLst>
          </p:cNvPr>
          <p:cNvPicPr>
            <a:picLocks noChangeAspect="1"/>
          </p:cNvPicPr>
          <p:nvPr/>
        </p:nvPicPr>
        <p:blipFill>
          <a:blip r:embed="rId3"/>
          <a:stretch>
            <a:fillRect/>
          </a:stretch>
        </p:blipFill>
        <p:spPr>
          <a:xfrm>
            <a:off x="2103782" y="205913"/>
            <a:ext cx="7772400" cy="800748"/>
          </a:xfrm>
          <a:prstGeom prst="rect">
            <a:avLst/>
          </a:prstGeom>
        </p:spPr>
      </p:pic>
    </p:spTree>
    <p:extLst>
      <p:ext uri="{BB962C8B-B14F-4D97-AF65-F5344CB8AC3E}">
        <p14:creationId xmlns:p14="http://schemas.microsoft.com/office/powerpoint/2010/main" val="4046360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0D4B09-FD2A-0D99-31AC-75A6165A8BEE}"/>
              </a:ext>
            </a:extLst>
          </p:cNvPr>
          <p:cNvPicPr>
            <a:picLocks noChangeAspect="1"/>
          </p:cNvPicPr>
          <p:nvPr/>
        </p:nvPicPr>
        <p:blipFill>
          <a:blip r:embed="rId2"/>
          <a:stretch>
            <a:fillRect/>
          </a:stretch>
        </p:blipFill>
        <p:spPr>
          <a:xfrm>
            <a:off x="266639" y="1061014"/>
            <a:ext cx="11658722" cy="4735971"/>
          </a:xfrm>
          <a:prstGeom prst="rect">
            <a:avLst/>
          </a:prstGeom>
        </p:spPr>
      </p:pic>
    </p:spTree>
    <p:extLst>
      <p:ext uri="{BB962C8B-B14F-4D97-AF65-F5344CB8AC3E}">
        <p14:creationId xmlns:p14="http://schemas.microsoft.com/office/powerpoint/2010/main" val="2348201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385853-42B8-2A54-F9DC-505BB0B35DE8}"/>
              </a:ext>
            </a:extLst>
          </p:cNvPr>
          <p:cNvPicPr>
            <a:picLocks noChangeAspect="1"/>
          </p:cNvPicPr>
          <p:nvPr/>
        </p:nvPicPr>
        <p:blipFill>
          <a:blip r:embed="rId2"/>
          <a:stretch>
            <a:fillRect/>
          </a:stretch>
        </p:blipFill>
        <p:spPr>
          <a:xfrm>
            <a:off x="367748" y="267664"/>
            <a:ext cx="5432955" cy="3456197"/>
          </a:xfrm>
          <a:prstGeom prst="rect">
            <a:avLst/>
          </a:prstGeom>
        </p:spPr>
      </p:pic>
      <p:pic>
        <p:nvPicPr>
          <p:cNvPr id="3" name="Picture 2">
            <a:extLst>
              <a:ext uri="{FF2B5EF4-FFF2-40B4-BE49-F238E27FC236}">
                <a16:creationId xmlns:a16="http://schemas.microsoft.com/office/drawing/2014/main" id="{5DC6827B-E1D6-6754-AE8C-D856723A10F5}"/>
              </a:ext>
            </a:extLst>
          </p:cNvPr>
          <p:cNvPicPr>
            <a:picLocks noChangeAspect="1"/>
          </p:cNvPicPr>
          <p:nvPr/>
        </p:nvPicPr>
        <p:blipFill>
          <a:blip r:embed="rId3"/>
          <a:stretch>
            <a:fillRect/>
          </a:stretch>
        </p:blipFill>
        <p:spPr>
          <a:xfrm>
            <a:off x="6391299" y="277924"/>
            <a:ext cx="4499710" cy="3445937"/>
          </a:xfrm>
          <a:prstGeom prst="rect">
            <a:avLst/>
          </a:prstGeom>
        </p:spPr>
      </p:pic>
      <p:pic>
        <p:nvPicPr>
          <p:cNvPr id="4" name="Picture 3">
            <a:extLst>
              <a:ext uri="{FF2B5EF4-FFF2-40B4-BE49-F238E27FC236}">
                <a16:creationId xmlns:a16="http://schemas.microsoft.com/office/drawing/2014/main" id="{0FEE7DBA-F85B-360E-E4EC-87F227BAEC04}"/>
              </a:ext>
            </a:extLst>
          </p:cNvPr>
          <p:cNvPicPr>
            <a:picLocks noChangeAspect="1"/>
          </p:cNvPicPr>
          <p:nvPr/>
        </p:nvPicPr>
        <p:blipFill>
          <a:blip r:embed="rId4"/>
          <a:stretch>
            <a:fillRect/>
          </a:stretch>
        </p:blipFill>
        <p:spPr>
          <a:xfrm>
            <a:off x="3167268" y="2958713"/>
            <a:ext cx="5039139" cy="3871757"/>
          </a:xfrm>
          <a:prstGeom prst="rect">
            <a:avLst/>
          </a:prstGeom>
        </p:spPr>
      </p:pic>
    </p:spTree>
    <p:extLst>
      <p:ext uri="{BB962C8B-B14F-4D97-AF65-F5344CB8AC3E}">
        <p14:creationId xmlns:p14="http://schemas.microsoft.com/office/powerpoint/2010/main" val="676062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CAB80-50BB-31B5-55AC-8CE48C2D2FF1}"/>
              </a:ext>
            </a:extLst>
          </p:cNvPr>
          <p:cNvPicPr>
            <a:picLocks noChangeAspect="1"/>
          </p:cNvPicPr>
          <p:nvPr/>
        </p:nvPicPr>
        <p:blipFill>
          <a:blip r:embed="rId2"/>
          <a:stretch>
            <a:fillRect/>
          </a:stretch>
        </p:blipFill>
        <p:spPr>
          <a:xfrm>
            <a:off x="2209800" y="1735727"/>
            <a:ext cx="7772400" cy="3386545"/>
          </a:xfrm>
          <a:prstGeom prst="rect">
            <a:avLst/>
          </a:prstGeom>
        </p:spPr>
      </p:pic>
    </p:spTree>
    <p:extLst>
      <p:ext uri="{BB962C8B-B14F-4D97-AF65-F5344CB8AC3E}">
        <p14:creationId xmlns:p14="http://schemas.microsoft.com/office/powerpoint/2010/main" val="2993440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CDC90F-D5D8-200C-97D4-2FC6DEEEE1A5}"/>
              </a:ext>
            </a:extLst>
          </p:cNvPr>
          <p:cNvPicPr>
            <a:picLocks noChangeAspect="1"/>
          </p:cNvPicPr>
          <p:nvPr/>
        </p:nvPicPr>
        <p:blipFill>
          <a:blip r:embed="rId2"/>
          <a:stretch>
            <a:fillRect/>
          </a:stretch>
        </p:blipFill>
        <p:spPr>
          <a:xfrm>
            <a:off x="667721" y="1610038"/>
            <a:ext cx="10856557" cy="3637923"/>
          </a:xfrm>
          <a:prstGeom prst="rect">
            <a:avLst/>
          </a:prstGeom>
        </p:spPr>
      </p:pic>
      <p:pic>
        <p:nvPicPr>
          <p:cNvPr id="4" name="Picture 3">
            <a:extLst>
              <a:ext uri="{FF2B5EF4-FFF2-40B4-BE49-F238E27FC236}">
                <a16:creationId xmlns:a16="http://schemas.microsoft.com/office/drawing/2014/main" id="{54975744-03C5-7217-6FC3-EB37F1AF8C0C}"/>
              </a:ext>
            </a:extLst>
          </p:cNvPr>
          <p:cNvPicPr>
            <a:picLocks noChangeAspect="1"/>
          </p:cNvPicPr>
          <p:nvPr/>
        </p:nvPicPr>
        <p:blipFill>
          <a:blip r:embed="rId3"/>
          <a:stretch>
            <a:fillRect/>
          </a:stretch>
        </p:blipFill>
        <p:spPr>
          <a:xfrm>
            <a:off x="3751878" y="569532"/>
            <a:ext cx="7772400" cy="687696"/>
          </a:xfrm>
          <a:prstGeom prst="rect">
            <a:avLst/>
          </a:prstGeom>
        </p:spPr>
      </p:pic>
    </p:spTree>
    <p:extLst>
      <p:ext uri="{BB962C8B-B14F-4D97-AF65-F5344CB8AC3E}">
        <p14:creationId xmlns:p14="http://schemas.microsoft.com/office/powerpoint/2010/main" val="218197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976FBB-AF7E-50ED-87C3-541403E33FE5}"/>
              </a:ext>
            </a:extLst>
          </p:cNvPr>
          <p:cNvPicPr>
            <a:picLocks noChangeAspect="1"/>
          </p:cNvPicPr>
          <p:nvPr/>
        </p:nvPicPr>
        <p:blipFill>
          <a:blip r:embed="rId2"/>
          <a:stretch>
            <a:fillRect/>
          </a:stretch>
        </p:blipFill>
        <p:spPr>
          <a:xfrm>
            <a:off x="81101" y="1116557"/>
            <a:ext cx="12029797" cy="4624886"/>
          </a:xfrm>
          <a:prstGeom prst="rect">
            <a:avLst/>
          </a:prstGeom>
        </p:spPr>
      </p:pic>
    </p:spTree>
    <p:extLst>
      <p:ext uri="{BB962C8B-B14F-4D97-AF65-F5344CB8AC3E}">
        <p14:creationId xmlns:p14="http://schemas.microsoft.com/office/powerpoint/2010/main" val="1015507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9AB90-E733-D59B-3C2D-C81606ED697F}"/>
              </a:ext>
            </a:extLst>
          </p:cNvPr>
          <p:cNvPicPr>
            <a:picLocks noChangeAspect="1"/>
          </p:cNvPicPr>
          <p:nvPr/>
        </p:nvPicPr>
        <p:blipFill>
          <a:blip r:embed="rId2"/>
          <a:stretch>
            <a:fillRect/>
          </a:stretch>
        </p:blipFill>
        <p:spPr>
          <a:xfrm>
            <a:off x="957985" y="1705313"/>
            <a:ext cx="10654232" cy="3447374"/>
          </a:xfrm>
          <a:prstGeom prst="rect">
            <a:avLst/>
          </a:prstGeom>
        </p:spPr>
      </p:pic>
    </p:spTree>
    <p:extLst>
      <p:ext uri="{BB962C8B-B14F-4D97-AF65-F5344CB8AC3E}">
        <p14:creationId xmlns:p14="http://schemas.microsoft.com/office/powerpoint/2010/main" val="3318605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E4509-27A1-ADF9-D3F5-85A519E3579C}"/>
              </a:ext>
            </a:extLst>
          </p:cNvPr>
          <p:cNvPicPr>
            <a:picLocks noChangeAspect="1"/>
          </p:cNvPicPr>
          <p:nvPr/>
        </p:nvPicPr>
        <p:blipFill>
          <a:blip r:embed="rId2"/>
          <a:stretch>
            <a:fillRect/>
          </a:stretch>
        </p:blipFill>
        <p:spPr>
          <a:xfrm>
            <a:off x="1061923" y="281395"/>
            <a:ext cx="10258746" cy="6000135"/>
          </a:xfrm>
          <a:prstGeom prst="rect">
            <a:avLst/>
          </a:prstGeom>
        </p:spPr>
      </p:pic>
    </p:spTree>
    <p:extLst>
      <p:ext uri="{BB962C8B-B14F-4D97-AF65-F5344CB8AC3E}">
        <p14:creationId xmlns:p14="http://schemas.microsoft.com/office/powerpoint/2010/main" val="1963955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D5602B-26CB-866D-B896-117C348818ED}"/>
              </a:ext>
            </a:extLst>
          </p:cNvPr>
          <p:cNvPicPr>
            <a:picLocks noChangeAspect="1"/>
          </p:cNvPicPr>
          <p:nvPr/>
        </p:nvPicPr>
        <p:blipFill>
          <a:blip r:embed="rId2"/>
          <a:stretch>
            <a:fillRect/>
          </a:stretch>
        </p:blipFill>
        <p:spPr>
          <a:xfrm>
            <a:off x="745384" y="349621"/>
            <a:ext cx="10906590" cy="4513927"/>
          </a:xfrm>
          <a:prstGeom prst="rect">
            <a:avLst/>
          </a:prstGeom>
        </p:spPr>
      </p:pic>
      <p:pic>
        <p:nvPicPr>
          <p:cNvPr id="3" name="Picture 2">
            <a:extLst>
              <a:ext uri="{FF2B5EF4-FFF2-40B4-BE49-F238E27FC236}">
                <a16:creationId xmlns:a16="http://schemas.microsoft.com/office/drawing/2014/main" id="{537CDB4C-FAB8-AEC3-446D-1782A07BEF86}"/>
              </a:ext>
            </a:extLst>
          </p:cNvPr>
          <p:cNvPicPr>
            <a:picLocks noChangeAspect="1"/>
          </p:cNvPicPr>
          <p:nvPr/>
        </p:nvPicPr>
        <p:blipFill>
          <a:blip r:embed="rId3"/>
          <a:stretch>
            <a:fillRect/>
          </a:stretch>
        </p:blipFill>
        <p:spPr>
          <a:xfrm>
            <a:off x="808233" y="5029956"/>
            <a:ext cx="10575533" cy="1052791"/>
          </a:xfrm>
          <a:prstGeom prst="rect">
            <a:avLst/>
          </a:prstGeom>
        </p:spPr>
      </p:pic>
    </p:spTree>
    <p:extLst>
      <p:ext uri="{BB962C8B-B14F-4D97-AF65-F5344CB8AC3E}">
        <p14:creationId xmlns:p14="http://schemas.microsoft.com/office/powerpoint/2010/main" val="3090889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F3C808-4969-5A62-71DC-22226A0B8EDA}"/>
              </a:ext>
            </a:extLst>
          </p:cNvPr>
          <p:cNvPicPr>
            <a:picLocks noChangeAspect="1"/>
          </p:cNvPicPr>
          <p:nvPr/>
        </p:nvPicPr>
        <p:blipFill>
          <a:blip r:embed="rId2"/>
          <a:stretch>
            <a:fillRect/>
          </a:stretch>
        </p:blipFill>
        <p:spPr>
          <a:xfrm>
            <a:off x="938717" y="701528"/>
            <a:ext cx="10660248" cy="4864385"/>
          </a:xfrm>
          <a:prstGeom prst="rect">
            <a:avLst/>
          </a:prstGeom>
        </p:spPr>
      </p:pic>
      <p:pic>
        <p:nvPicPr>
          <p:cNvPr id="3" name="Picture 2">
            <a:extLst>
              <a:ext uri="{FF2B5EF4-FFF2-40B4-BE49-F238E27FC236}">
                <a16:creationId xmlns:a16="http://schemas.microsoft.com/office/drawing/2014/main" id="{19C4BDC6-EC81-4D7F-3694-0C881AA60064}"/>
              </a:ext>
            </a:extLst>
          </p:cNvPr>
          <p:cNvPicPr>
            <a:picLocks noChangeAspect="1"/>
          </p:cNvPicPr>
          <p:nvPr/>
        </p:nvPicPr>
        <p:blipFill>
          <a:blip r:embed="rId3"/>
          <a:stretch>
            <a:fillRect/>
          </a:stretch>
        </p:blipFill>
        <p:spPr>
          <a:xfrm>
            <a:off x="938717" y="212035"/>
            <a:ext cx="6680200" cy="1219200"/>
          </a:xfrm>
          <a:prstGeom prst="rect">
            <a:avLst/>
          </a:prstGeom>
        </p:spPr>
      </p:pic>
    </p:spTree>
    <p:extLst>
      <p:ext uri="{BB962C8B-B14F-4D97-AF65-F5344CB8AC3E}">
        <p14:creationId xmlns:p14="http://schemas.microsoft.com/office/powerpoint/2010/main" val="4157355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B1612-F003-3823-5422-888897FB82BC}"/>
              </a:ext>
            </a:extLst>
          </p:cNvPr>
          <p:cNvPicPr>
            <a:picLocks noChangeAspect="1"/>
          </p:cNvPicPr>
          <p:nvPr/>
        </p:nvPicPr>
        <p:blipFill>
          <a:blip r:embed="rId2"/>
          <a:stretch>
            <a:fillRect/>
          </a:stretch>
        </p:blipFill>
        <p:spPr>
          <a:xfrm>
            <a:off x="416665" y="293811"/>
            <a:ext cx="10983517" cy="3430050"/>
          </a:xfrm>
          <a:prstGeom prst="rect">
            <a:avLst/>
          </a:prstGeom>
        </p:spPr>
      </p:pic>
      <p:sp>
        <p:nvSpPr>
          <p:cNvPr id="3" name="TextBox 2">
            <a:extLst>
              <a:ext uri="{FF2B5EF4-FFF2-40B4-BE49-F238E27FC236}">
                <a16:creationId xmlns:a16="http://schemas.microsoft.com/office/drawing/2014/main" id="{41F3482D-44CC-4D9D-03C5-5D65AC9351C5}"/>
              </a:ext>
            </a:extLst>
          </p:cNvPr>
          <p:cNvSpPr txBox="1"/>
          <p:nvPr/>
        </p:nvSpPr>
        <p:spPr>
          <a:xfrm>
            <a:off x="309005" y="3869635"/>
            <a:ext cx="6160661" cy="1754326"/>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LCN2 (Lipocalin-2)</a:t>
            </a:r>
          </a:p>
          <a:p>
            <a:r>
              <a:rPr lang="en-US" dirty="0">
                <a:solidFill>
                  <a:srgbClr val="FFC000"/>
                </a:solidFill>
                <a:latin typeface="Arial" panose="020B0604020202020204" pitchFamily="34" charset="0"/>
                <a:cs typeface="Arial" panose="020B0604020202020204" pitchFamily="34" charset="0"/>
              </a:rPr>
              <a:t>LCN2 is well established as an adipokine:</a:t>
            </a:r>
          </a:p>
          <a:p>
            <a:r>
              <a:rPr lang="en-US" dirty="0">
                <a:solidFill>
                  <a:srgbClr val="FFC000"/>
                </a:solidFill>
                <a:latin typeface="Arial" panose="020B0604020202020204" pitchFamily="34" charset="0"/>
                <a:cs typeface="Arial" panose="020B0604020202020204" pitchFamily="34" charset="0"/>
              </a:rPr>
              <a:t>expressed by adipocytes</a:t>
            </a:r>
          </a:p>
          <a:p>
            <a:r>
              <a:rPr lang="en-US" dirty="0">
                <a:solidFill>
                  <a:srgbClr val="FFC000"/>
                </a:solidFill>
                <a:latin typeface="Arial" panose="020B0604020202020204" pitchFamily="34" charset="0"/>
                <a:cs typeface="Arial" panose="020B0604020202020204" pitchFamily="34" charset="0"/>
              </a:rPr>
              <a:t>markedly induced in obesity</a:t>
            </a:r>
          </a:p>
          <a:p>
            <a:r>
              <a:rPr lang="en-US" dirty="0">
                <a:solidFill>
                  <a:srgbClr val="FFC000"/>
                </a:solidFill>
                <a:latin typeface="Arial" panose="020B0604020202020204" pitchFamily="34" charset="0"/>
                <a:cs typeface="Arial" panose="020B0604020202020204" pitchFamily="34" charset="0"/>
              </a:rPr>
              <a:t>highly expressed by inflamed adipose tissue macrophages</a:t>
            </a:r>
          </a:p>
          <a:p>
            <a:r>
              <a:rPr lang="en-US" dirty="0">
                <a:solidFill>
                  <a:srgbClr val="FFC000"/>
                </a:solidFill>
                <a:latin typeface="Arial" panose="020B0604020202020204" pitchFamily="34" charset="0"/>
                <a:cs typeface="Arial" panose="020B0604020202020204" pitchFamily="34" charset="0"/>
              </a:rPr>
              <a:t>secreted into circulation</a:t>
            </a:r>
          </a:p>
        </p:txBody>
      </p:sp>
      <p:sp>
        <p:nvSpPr>
          <p:cNvPr id="4" name="TextBox 3">
            <a:extLst>
              <a:ext uri="{FF2B5EF4-FFF2-40B4-BE49-F238E27FC236}">
                <a16:creationId xmlns:a16="http://schemas.microsoft.com/office/drawing/2014/main" id="{13050328-EE18-9DCC-8D4C-F9967D4C4023}"/>
              </a:ext>
            </a:extLst>
          </p:cNvPr>
          <p:cNvSpPr txBox="1"/>
          <p:nvPr/>
        </p:nvSpPr>
        <p:spPr>
          <a:xfrm>
            <a:off x="6504600" y="3869635"/>
            <a:ext cx="5378395" cy="1477328"/>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LGALS3 (Galectin-3)</a:t>
            </a:r>
          </a:p>
          <a:p>
            <a:r>
              <a:rPr lang="en-US" dirty="0">
                <a:solidFill>
                  <a:srgbClr val="FFC000"/>
                </a:solidFill>
                <a:latin typeface="Arial" panose="020B0604020202020204" pitchFamily="34" charset="0"/>
                <a:cs typeface="Arial" panose="020B0604020202020204" pitchFamily="34" charset="0"/>
              </a:rPr>
              <a:t>Galectin-3 is strongly expressed in adipose tissue, </a:t>
            </a:r>
          </a:p>
          <a:p>
            <a:r>
              <a:rPr lang="en-US" dirty="0">
                <a:solidFill>
                  <a:srgbClr val="FFC000"/>
                </a:solidFill>
                <a:latin typeface="Arial" panose="020B0604020202020204" pitchFamily="34" charset="0"/>
                <a:cs typeface="Arial" panose="020B0604020202020204" pitchFamily="34" charset="0"/>
              </a:rPr>
              <a:t>particularly by adipose tissue macrophages,</a:t>
            </a:r>
          </a:p>
          <a:p>
            <a:r>
              <a:rPr lang="en-US" dirty="0">
                <a:solidFill>
                  <a:srgbClr val="FFC000"/>
                </a:solidFill>
                <a:latin typeface="Arial" panose="020B0604020202020204" pitchFamily="34" charset="0"/>
                <a:cs typeface="Arial" panose="020B0604020202020204" pitchFamily="34" charset="0"/>
              </a:rPr>
              <a:t>stromal vascular cells,</a:t>
            </a:r>
          </a:p>
          <a:p>
            <a:r>
              <a:rPr lang="en-US" dirty="0">
                <a:solidFill>
                  <a:srgbClr val="FFC000"/>
                </a:solidFill>
                <a:latin typeface="Arial" panose="020B0604020202020204" pitchFamily="34" charset="0"/>
                <a:cs typeface="Arial" panose="020B0604020202020204" pitchFamily="34" charset="0"/>
              </a:rPr>
              <a:t>fibro-inflammatory adipose cells,</a:t>
            </a:r>
          </a:p>
        </p:txBody>
      </p:sp>
      <p:sp>
        <p:nvSpPr>
          <p:cNvPr id="5" name="TextBox 4">
            <a:extLst>
              <a:ext uri="{FF2B5EF4-FFF2-40B4-BE49-F238E27FC236}">
                <a16:creationId xmlns:a16="http://schemas.microsoft.com/office/drawing/2014/main" id="{C56EB2C6-AD76-5A0C-5A21-1CF234671A6D}"/>
              </a:ext>
            </a:extLst>
          </p:cNvPr>
          <p:cNvSpPr txBox="1"/>
          <p:nvPr/>
        </p:nvSpPr>
        <p:spPr>
          <a:xfrm>
            <a:off x="3211434" y="5346963"/>
            <a:ext cx="8058616" cy="1477328"/>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OPN (SPP1, Osteopontin)</a:t>
            </a:r>
          </a:p>
          <a:p>
            <a:r>
              <a:rPr lang="en-US" dirty="0">
                <a:solidFill>
                  <a:srgbClr val="FFC000"/>
                </a:solidFill>
                <a:latin typeface="Arial" panose="020B0604020202020204" pitchFamily="34" charset="0"/>
                <a:cs typeface="Arial" panose="020B0604020202020204" pitchFamily="34" charset="0"/>
              </a:rPr>
              <a:t>Osteopontin is one of the best-characterized adipose inflammatory cytokines.</a:t>
            </a:r>
          </a:p>
          <a:p>
            <a:r>
              <a:rPr lang="en-US" dirty="0">
                <a:solidFill>
                  <a:srgbClr val="FFC000"/>
                </a:solidFill>
                <a:latin typeface="Arial" panose="020B0604020202020204" pitchFamily="34" charset="0"/>
                <a:cs typeface="Arial" panose="020B0604020202020204" pitchFamily="34" charset="0"/>
              </a:rPr>
              <a:t>Expression is very high in hypertrophic adipose tissue, crown-like structures,</a:t>
            </a:r>
          </a:p>
          <a:p>
            <a:r>
              <a:rPr lang="en-US" dirty="0">
                <a:solidFill>
                  <a:srgbClr val="FFC000"/>
                </a:solidFill>
                <a:latin typeface="Arial" panose="020B0604020202020204" pitchFamily="34" charset="0"/>
                <a:cs typeface="Arial" panose="020B0604020202020204" pitchFamily="34" charset="0"/>
              </a:rPr>
              <a:t>infiltrating macrophages, activated fibroblasts,</a:t>
            </a:r>
          </a:p>
          <a:p>
            <a:r>
              <a:rPr lang="en-US" dirty="0">
                <a:solidFill>
                  <a:srgbClr val="FFC000"/>
                </a:solidFill>
                <a:latin typeface="Arial" panose="020B0604020202020204" pitchFamily="34" charset="0"/>
                <a:cs typeface="Arial" panose="020B0604020202020204" pitchFamily="34" charset="0"/>
              </a:rPr>
              <a:t>and increases dramatically during obesity.</a:t>
            </a:r>
          </a:p>
        </p:txBody>
      </p:sp>
    </p:spTree>
    <p:extLst>
      <p:ext uri="{BB962C8B-B14F-4D97-AF65-F5344CB8AC3E}">
        <p14:creationId xmlns:p14="http://schemas.microsoft.com/office/powerpoint/2010/main" val="2854215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144BC5-7558-0EAB-1760-5AE2273A2A8E}"/>
              </a:ext>
            </a:extLst>
          </p:cNvPr>
          <p:cNvPicPr>
            <a:picLocks noChangeAspect="1"/>
          </p:cNvPicPr>
          <p:nvPr/>
        </p:nvPicPr>
        <p:blipFill>
          <a:blip r:embed="rId2"/>
          <a:stretch>
            <a:fillRect/>
          </a:stretch>
        </p:blipFill>
        <p:spPr>
          <a:xfrm>
            <a:off x="560993" y="756840"/>
            <a:ext cx="11070013" cy="4742812"/>
          </a:xfrm>
          <a:prstGeom prst="rect">
            <a:avLst/>
          </a:prstGeom>
        </p:spPr>
      </p:pic>
      <p:pic>
        <p:nvPicPr>
          <p:cNvPr id="3" name="Picture 2">
            <a:extLst>
              <a:ext uri="{FF2B5EF4-FFF2-40B4-BE49-F238E27FC236}">
                <a16:creationId xmlns:a16="http://schemas.microsoft.com/office/drawing/2014/main" id="{EE305DD8-F3F3-B420-3738-1F3105334BF5}"/>
              </a:ext>
            </a:extLst>
          </p:cNvPr>
          <p:cNvPicPr>
            <a:picLocks noChangeAspect="1"/>
          </p:cNvPicPr>
          <p:nvPr/>
        </p:nvPicPr>
        <p:blipFill>
          <a:blip r:embed="rId3"/>
          <a:stretch>
            <a:fillRect/>
          </a:stretch>
        </p:blipFill>
        <p:spPr>
          <a:xfrm>
            <a:off x="3286540" y="934278"/>
            <a:ext cx="6096000" cy="1066800"/>
          </a:xfrm>
          <a:prstGeom prst="rect">
            <a:avLst/>
          </a:prstGeom>
        </p:spPr>
      </p:pic>
    </p:spTree>
    <p:extLst>
      <p:ext uri="{BB962C8B-B14F-4D97-AF65-F5344CB8AC3E}">
        <p14:creationId xmlns:p14="http://schemas.microsoft.com/office/powerpoint/2010/main" val="3018759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FE918-F05C-79C9-5CA2-D5EFAEAD8C0B}"/>
              </a:ext>
            </a:extLst>
          </p:cNvPr>
          <p:cNvPicPr>
            <a:picLocks noChangeAspect="1"/>
          </p:cNvPicPr>
          <p:nvPr/>
        </p:nvPicPr>
        <p:blipFill>
          <a:blip r:embed="rId2"/>
          <a:stretch>
            <a:fillRect/>
          </a:stretch>
        </p:blipFill>
        <p:spPr>
          <a:xfrm>
            <a:off x="742121" y="1386329"/>
            <a:ext cx="11237843" cy="2802800"/>
          </a:xfrm>
          <a:prstGeom prst="rect">
            <a:avLst/>
          </a:prstGeom>
        </p:spPr>
      </p:pic>
      <p:sp>
        <p:nvSpPr>
          <p:cNvPr id="3" name="TextBox 2">
            <a:extLst>
              <a:ext uri="{FF2B5EF4-FFF2-40B4-BE49-F238E27FC236}">
                <a16:creationId xmlns:a16="http://schemas.microsoft.com/office/drawing/2014/main" id="{B73749EC-8BFB-A126-80EB-9A69B500854D}"/>
              </a:ext>
            </a:extLst>
          </p:cNvPr>
          <p:cNvSpPr txBox="1"/>
          <p:nvPr/>
        </p:nvSpPr>
        <p:spPr>
          <a:xfrm>
            <a:off x="931766" y="4664765"/>
            <a:ext cx="10328468" cy="1200329"/>
          </a:xfrm>
          <a:prstGeom prst="rect">
            <a:avLst/>
          </a:prstGeom>
          <a:noFill/>
        </p:spPr>
        <p:txBody>
          <a:bodyPr wrap="none" rtlCol="0">
            <a:spAutoFit/>
          </a:bodyPr>
          <a:lstStyle/>
          <a:p>
            <a:r>
              <a:rPr lang="en-US" b="1" dirty="0">
                <a:solidFill>
                  <a:srgbClr val="FFC000"/>
                </a:solidFill>
                <a:latin typeface="Arial" panose="020B0604020202020204" pitchFamily="34" charset="0"/>
                <a:cs typeface="Arial" panose="020B0604020202020204" pitchFamily="34" charset="0"/>
              </a:rPr>
              <a:t>Liver non-parenchymal cells (NPCs)</a:t>
            </a:r>
            <a:r>
              <a:rPr lang="en-US" dirty="0">
                <a:solidFill>
                  <a:srgbClr val="FFC000"/>
                </a:solidFill>
                <a:latin typeface="Arial" panose="020B0604020202020204" pitchFamily="34" charset="0"/>
                <a:cs typeface="Arial" panose="020B0604020202020204" pitchFamily="34" charset="0"/>
              </a:rPr>
              <a:t> are all the cells in the liver that are </a:t>
            </a:r>
            <a:r>
              <a:rPr lang="en-US" b="1" dirty="0">
                <a:solidFill>
                  <a:srgbClr val="FFC000"/>
                </a:solidFill>
                <a:latin typeface="Arial" panose="020B0604020202020204" pitchFamily="34" charset="0"/>
                <a:cs typeface="Arial" panose="020B0604020202020204" pitchFamily="34" charset="0"/>
              </a:rPr>
              <a:t>not hepatocytes</a:t>
            </a:r>
            <a:r>
              <a:rPr lang="en-US" dirty="0">
                <a:solidFill>
                  <a:srgbClr val="FFC000"/>
                </a:solidFill>
                <a:latin typeface="Arial" panose="020B0604020202020204" pitchFamily="34" charset="0"/>
                <a:cs typeface="Arial" panose="020B0604020202020204" pitchFamily="34" charset="0"/>
              </a:rPr>
              <a:t>, </a:t>
            </a:r>
          </a:p>
          <a:p>
            <a:r>
              <a:rPr lang="en-US" dirty="0">
                <a:solidFill>
                  <a:srgbClr val="FFC000"/>
                </a:solidFill>
                <a:latin typeface="Arial" panose="020B0604020202020204" pitchFamily="34" charset="0"/>
                <a:cs typeface="Arial" panose="020B0604020202020204" pitchFamily="34" charset="0"/>
              </a:rPr>
              <a:t>the main functional liver cells. While hepatocytes make up about </a:t>
            </a:r>
            <a:r>
              <a:rPr lang="en-US" b="1" dirty="0">
                <a:solidFill>
                  <a:srgbClr val="FFC000"/>
                </a:solidFill>
                <a:latin typeface="Arial" panose="020B0604020202020204" pitchFamily="34" charset="0"/>
                <a:cs typeface="Arial" panose="020B0604020202020204" pitchFamily="34" charset="0"/>
              </a:rPr>
              <a:t>70–80% of the liver's volume</a:t>
            </a:r>
            <a:r>
              <a:rPr lang="en-US" dirty="0">
                <a:solidFill>
                  <a:srgbClr val="FFC000"/>
                </a:solidFill>
                <a:latin typeface="Arial" panose="020B0604020202020204" pitchFamily="34" charset="0"/>
                <a:cs typeface="Arial" panose="020B0604020202020204" pitchFamily="34" charset="0"/>
              </a:rPr>
              <a:t>, </a:t>
            </a:r>
          </a:p>
          <a:p>
            <a:r>
              <a:rPr lang="en-US" dirty="0">
                <a:solidFill>
                  <a:srgbClr val="FFC000"/>
                </a:solidFill>
                <a:latin typeface="Arial" panose="020B0604020202020204" pitchFamily="34" charset="0"/>
                <a:cs typeface="Arial" panose="020B0604020202020204" pitchFamily="34" charset="0"/>
              </a:rPr>
              <a:t>non-parenchymal cells comprise a substantial fraction of the total cell population and play essential </a:t>
            </a:r>
          </a:p>
          <a:p>
            <a:r>
              <a:rPr lang="en-US" dirty="0">
                <a:solidFill>
                  <a:srgbClr val="FFC000"/>
                </a:solidFill>
                <a:latin typeface="Arial" panose="020B0604020202020204" pitchFamily="34" charset="0"/>
                <a:cs typeface="Arial" panose="020B0604020202020204" pitchFamily="34" charset="0"/>
              </a:rPr>
              <a:t>roles in immunity, blood flow, tissue repair, and liver homeostasis.</a:t>
            </a:r>
          </a:p>
        </p:txBody>
      </p:sp>
    </p:spTree>
    <p:extLst>
      <p:ext uri="{BB962C8B-B14F-4D97-AF65-F5344CB8AC3E}">
        <p14:creationId xmlns:p14="http://schemas.microsoft.com/office/powerpoint/2010/main" val="158398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2F2F7-E753-B9EC-2562-BBDFC3FDE580}"/>
              </a:ext>
            </a:extLst>
          </p:cNvPr>
          <p:cNvPicPr>
            <a:picLocks noChangeAspect="1"/>
          </p:cNvPicPr>
          <p:nvPr/>
        </p:nvPicPr>
        <p:blipFill>
          <a:blip r:embed="rId2"/>
          <a:stretch>
            <a:fillRect/>
          </a:stretch>
        </p:blipFill>
        <p:spPr>
          <a:xfrm>
            <a:off x="2209800" y="608261"/>
            <a:ext cx="7772400" cy="5641478"/>
          </a:xfrm>
          <a:prstGeom prst="rect">
            <a:avLst/>
          </a:prstGeom>
        </p:spPr>
      </p:pic>
    </p:spTree>
    <p:extLst>
      <p:ext uri="{BB962C8B-B14F-4D97-AF65-F5344CB8AC3E}">
        <p14:creationId xmlns:p14="http://schemas.microsoft.com/office/powerpoint/2010/main" val="1149346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75632-5B7D-5EC5-11C5-94CA39EC425B}"/>
              </a:ext>
            </a:extLst>
          </p:cNvPr>
          <p:cNvPicPr>
            <a:picLocks noChangeAspect="1"/>
          </p:cNvPicPr>
          <p:nvPr/>
        </p:nvPicPr>
        <p:blipFill>
          <a:blip r:embed="rId2"/>
          <a:stretch>
            <a:fillRect/>
          </a:stretch>
        </p:blipFill>
        <p:spPr>
          <a:xfrm>
            <a:off x="3004930" y="192631"/>
            <a:ext cx="5874026" cy="2928786"/>
          </a:xfrm>
          <a:prstGeom prst="rect">
            <a:avLst/>
          </a:prstGeom>
        </p:spPr>
      </p:pic>
      <p:pic>
        <p:nvPicPr>
          <p:cNvPr id="3" name="Picture 2">
            <a:extLst>
              <a:ext uri="{FF2B5EF4-FFF2-40B4-BE49-F238E27FC236}">
                <a16:creationId xmlns:a16="http://schemas.microsoft.com/office/drawing/2014/main" id="{9B7E6C5A-8DD1-AC2C-FEEE-90F3B9BE1FAB}"/>
              </a:ext>
            </a:extLst>
          </p:cNvPr>
          <p:cNvPicPr>
            <a:picLocks noChangeAspect="1"/>
          </p:cNvPicPr>
          <p:nvPr/>
        </p:nvPicPr>
        <p:blipFill>
          <a:blip r:embed="rId3"/>
          <a:stretch>
            <a:fillRect/>
          </a:stretch>
        </p:blipFill>
        <p:spPr>
          <a:xfrm>
            <a:off x="1851991" y="3115653"/>
            <a:ext cx="7772400" cy="3549716"/>
          </a:xfrm>
          <a:prstGeom prst="rect">
            <a:avLst/>
          </a:prstGeom>
        </p:spPr>
      </p:pic>
      <p:sp>
        <p:nvSpPr>
          <p:cNvPr id="4" name="Rectangle 3">
            <a:extLst>
              <a:ext uri="{FF2B5EF4-FFF2-40B4-BE49-F238E27FC236}">
                <a16:creationId xmlns:a16="http://schemas.microsoft.com/office/drawing/2014/main" id="{02877945-89A9-0BE7-BB91-B7CF7B9AE428}"/>
              </a:ext>
            </a:extLst>
          </p:cNvPr>
          <p:cNvSpPr/>
          <p:nvPr/>
        </p:nvSpPr>
        <p:spPr>
          <a:xfrm>
            <a:off x="2014330" y="3115653"/>
            <a:ext cx="424070" cy="488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719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88957D-EB55-D3E4-5758-A77A31CAB1CE}"/>
              </a:ext>
            </a:extLst>
          </p:cNvPr>
          <p:cNvPicPr>
            <a:picLocks noChangeAspect="1"/>
          </p:cNvPicPr>
          <p:nvPr/>
        </p:nvPicPr>
        <p:blipFill>
          <a:blip r:embed="rId2"/>
          <a:stretch>
            <a:fillRect/>
          </a:stretch>
        </p:blipFill>
        <p:spPr>
          <a:xfrm>
            <a:off x="892564" y="1014910"/>
            <a:ext cx="10719654" cy="4828179"/>
          </a:xfrm>
          <a:prstGeom prst="rect">
            <a:avLst/>
          </a:prstGeom>
        </p:spPr>
      </p:pic>
    </p:spTree>
    <p:extLst>
      <p:ext uri="{BB962C8B-B14F-4D97-AF65-F5344CB8AC3E}">
        <p14:creationId xmlns:p14="http://schemas.microsoft.com/office/powerpoint/2010/main" val="1180151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F76ED3-48A0-3DF6-498E-A0A49AC56E94}"/>
              </a:ext>
            </a:extLst>
          </p:cNvPr>
          <p:cNvPicPr>
            <a:picLocks noChangeAspect="1"/>
          </p:cNvPicPr>
          <p:nvPr/>
        </p:nvPicPr>
        <p:blipFill>
          <a:blip r:embed="rId2"/>
          <a:stretch>
            <a:fillRect/>
          </a:stretch>
        </p:blipFill>
        <p:spPr>
          <a:xfrm>
            <a:off x="676029" y="1048263"/>
            <a:ext cx="10839941" cy="4570659"/>
          </a:xfrm>
          <a:prstGeom prst="rect">
            <a:avLst/>
          </a:prstGeom>
        </p:spPr>
      </p:pic>
    </p:spTree>
    <p:extLst>
      <p:ext uri="{BB962C8B-B14F-4D97-AF65-F5344CB8AC3E}">
        <p14:creationId xmlns:p14="http://schemas.microsoft.com/office/powerpoint/2010/main" val="1237770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6200DA-89C6-DA61-F395-1BE7E6E8868E}"/>
              </a:ext>
            </a:extLst>
          </p:cNvPr>
          <p:cNvPicPr>
            <a:picLocks noChangeAspect="1"/>
          </p:cNvPicPr>
          <p:nvPr/>
        </p:nvPicPr>
        <p:blipFill>
          <a:blip r:embed="rId2"/>
          <a:stretch>
            <a:fillRect/>
          </a:stretch>
        </p:blipFill>
        <p:spPr>
          <a:xfrm>
            <a:off x="442993" y="902334"/>
            <a:ext cx="11306014" cy="5053332"/>
          </a:xfrm>
          <a:prstGeom prst="rect">
            <a:avLst/>
          </a:prstGeom>
        </p:spPr>
      </p:pic>
    </p:spTree>
    <p:extLst>
      <p:ext uri="{BB962C8B-B14F-4D97-AF65-F5344CB8AC3E}">
        <p14:creationId xmlns:p14="http://schemas.microsoft.com/office/powerpoint/2010/main" val="3333690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F932AC-13BB-85CE-F33E-2A6F9910DDD3}"/>
              </a:ext>
            </a:extLst>
          </p:cNvPr>
          <p:cNvPicPr>
            <a:picLocks noChangeAspect="1"/>
          </p:cNvPicPr>
          <p:nvPr/>
        </p:nvPicPr>
        <p:blipFill>
          <a:blip r:embed="rId2"/>
          <a:stretch>
            <a:fillRect/>
          </a:stretch>
        </p:blipFill>
        <p:spPr>
          <a:xfrm>
            <a:off x="3809425" y="185530"/>
            <a:ext cx="4573149" cy="6486939"/>
          </a:xfrm>
          <a:prstGeom prst="rect">
            <a:avLst/>
          </a:prstGeom>
        </p:spPr>
      </p:pic>
    </p:spTree>
    <p:extLst>
      <p:ext uri="{BB962C8B-B14F-4D97-AF65-F5344CB8AC3E}">
        <p14:creationId xmlns:p14="http://schemas.microsoft.com/office/powerpoint/2010/main" val="3402033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B7D61-D333-57AD-4171-8FBA302D8A22}"/>
              </a:ext>
            </a:extLst>
          </p:cNvPr>
          <p:cNvPicPr>
            <a:picLocks noChangeAspect="1"/>
          </p:cNvPicPr>
          <p:nvPr/>
        </p:nvPicPr>
        <p:blipFill>
          <a:blip r:embed="rId2"/>
          <a:stretch>
            <a:fillRect/>
          </a:stretch>
        </p:blipFill>
        <p:spPr>
          <a:xfrm>
            <a:off x="778090" y="1079338"/>
            <a:ext cx="10993153" cy="4699324"/>
          </a:xfrm>
          <a:prstGeom prst="rect">
            <a:avLst/>
          </a:prstGeom>
        </p:spPr>
      </p:pic>
      <p:pic>
        <p:nvPicPr>
          <p:cNvPr id="3" name="Picture 2">
            <a:extLst>
              <a:ext uri="{FF2B5EF4-FFF2-40B4-BE49-F238E27FC236}">
                <a16:creationId xmlns:a16="http://schemas.microsoft.com/office/drawing/2014/main" id="{456A3D2A-B635-5014-33E3-A127E91F30A7}"/>
              </a:ext>
            </a:extLst>
          </p:cNvPr>
          <p:cNvPicPr>
            <a:picLocks noChangeAspect="1"/>
          </p:cNvPicPr>
          <p:nvPr/>
        </p:nvPicPr>
        <p:blipFill>
          <a:blip r:embed="rId3"/>
          <a:stretch>
            <a:fillRect/>
          </a:stretch>
        </p:blipFill>
        <p:spPr>
          <a:xfrm>
            <a:off x="5675243" y="393538"/>
            <a:ext cx="6096000" cy="685800"/>
          </a:xfrm>
          <a:prstGeom prst="rect">
            <a:avLst/>
          </a:prstGeom>
        </p:spPr>
      </p:pic>
    </p:spTree>
    <p:extLst>
      <p:ext uri="{BB962C8B-B14F-4D97-AF65-F5344CB8AC3E}">
        <p14:creationId xmlns:p14="http://schemas.microsoft.com/office/powerpoint/2010/main" val="1503017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FF4F91-9BD6-512B-D7F8-92217CACD4EC}"/>
              </a:ext>
            </a:extLst>
          </p:cNvPr>
          <p:cNvPicPr>
            <a:picLocks noChangeAspect="1"/>
          </p:cNvPicPr>
          <p:nvPr/>
        </p:nvPicPr>
        <p:blipFill>
          <a:blip r:embed="rId2"/>
          <a:stretch>
            <a:fillRect/>
          </a:stretch>
        </p:blipFill>
        <p:spPr>
          <a:xfrm>
            <a:off x="386422" y="1541333"/>
            <a:ext cx="11419156" cy="3560754"/>
          </a:xfrm>
          <a:prstGeom prst="rect">
            <a:avLst/>
          </a:prstGeom>
        </p:spPr>
      </p:pic>
    </p:spTree>
    <p:extLst>
      <p:ext uri="{BB962C8B-B14F-4D97-AF65-F5344CB8AC3E}">
        <p14:creationId xmlns:p14="http://schemas.microsoft.com/office/powerpoint/2010/main" val="2702389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9F8621-E242-6A29-C641-BF3C2DF06F87}"/>
              </a:ext>
            </a:extLst>
          </p:cNvPr>
          <p:cNvPicPr>
            <a:picLocks noChangeAspect="1"/>
          </p:cNvPicPr>
          <p:nvPr/>
        </p:nvPicPr>
        <p:blipFill>
          <a:blip r:embed="rId2"/>
          <a:stretch>
            <a:fillRect/>
          </a:stretch>
        </p:blipFill>
        <p:spPr>
          <a:xfrm>
            <a:off x="823768" y="1587597"/>
            <a:ext cx="10814954" cy="4018072"/>
          </a:xfrm>
          <a:prstGeom prst="rect">
            <a:avLst/>
          </a:prstGeom>
        </p:spPr>
      </p:pic>
      <p:pic>
        <p:nvPicPr>
          <p:cNvPr id="3" name="Picture 2">
            <a:extLst>
              <a:ext uri="{FF2B5EF4-FFF2-40B4-BE49-F238E27FC236}">
                <a16:creationId xmlns:a16="http://schemas.microsoft.com/office/drawing/2014/main" id="{A3A2799C-9A7F-F931-48D4-F7638C75B587}"/>
              </a:ext>
            </a:extLst>
          </p:cNvPr>
          <p:cNvPicPr>
            <a:picLocks noChangeAspect="1"/>
          </p:cNvPicPr>
          <p:nvPr/>
        </p:nvPicPr>
        <p:blipFill>
          <a:blip r:embed="rId3"/>
          <a:stretch>
            <a:fillRect/>
          </a:stretch>
        </p:blipFill>
        <p:spPr>
          <a:xfrm>
            <a:off x="6934752" y="971557"/>
            <a:ext cx="4703970" cy="561547"/>
          </a:xfrm>
          <a:prstGeom prst="rect">
            <a:avLst/>
          </a:prstGeom>
        </p:spPr>
      </p:pic>
    </p:spTree>
    <p:extLst>
      <p:ext uri="{BB962C8B-B14F-4D97-AF65-F5344CB8AC3E}">
        <p14:creationId xmlns:p14="http://schemas.microsoft.com/office/powerpoint/2010/main" val="3063768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3E123-3747-5ED5-9246-FDD8EFD9F4BB}"/>
              </a:ext>
            </a:extLst>
          </p:cNvPr>
          <p:cNvPicPr>
            <a:picLocks noChangeAspect="1"/>
          </p:cNvPicPr>
          <p:nvPr/>
        </p:nvPicPr>
        <p:blipFill>
          <a:blip r:embed="rId2"/>
          <a:stretch>
            <a:fillRect/>
          </a:stretch>
        </p:blipFill>
        <p:spPr>
          <a:xfrm>
            <a:off x="3483659" y="0"/>
            <a:ext cx="5224681" cy="6858000"/>
          </a:xfrm>
          <a:prstGeom prst="rect">
            <a:avLst/>
          </a:prstGeom>
        </p:spPr>
      </p:pic>
    </p:spTree>
    <p:extLst>
      <p:ext uri="{BB962C8B-B14F-4D97-AF65-F5344CB8AC3E}">
        <p14:creationId xmlns:p14="http://schemas.microsoft.com/office/powerpoint/2010/main" val="4055779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6B93-97EC-64DF-7B07-2A556315FA41}"/>
              </a:ext>
            </a:extLst>
          </p:cNvPr>
          <p:cNvSpPr>
            <a:spLocks noGrp="1"/>
          </p:cNvSpPr>
          <p:nvPr>
            <p:ph type="title"/>
          </p:nvPr>
        </p:nvSpPr>
        <p:spPr>
          <a:xfrm>
            <a:off x="745435" y="2766218"/>
            <a:ext cx="10515600" cy="1325563"/>
          </a:xfrm>
        </p:spPr>
        <p:txBody>
          <a:bodyPr>
            <a:noAutofit/>
          </a:bodyPr>
          <a:lstStyle/>
          <a:p>
            <a:pPr algn="ctr"/>
            <a:r>
              <a:rPr lang="el-GR" sz="2400" b="1" dirty="0">
                <a:solidFill>
                  <a:srgbClr val="FFC000"/>
                </a:solidFill>
                <a:latin typeface="Arial" panose="020B0604020202020204" pitchFamily="34" charset="0"/>
                <a:cs typeface="Arial" panose="020B0604020202020204" pitchFamily="34" charset="0"/>
              </a:rPr>
              <a:t>α-</a:t>
            </a:r>
            <a:r>
              <a:rPr lang="en-US" sz="2400" b="1" dirty="0">
                <a:solidFill>
                  <a:srgbClr val="FFC000"/>
                </a:solidFill>
                <a:latin typeface="Arial" panose="020B0604020202020204" pitchFamily="34" charset="0"/>
                <a:cs typeface="Arial" panose="020B0604020202020204" pitchFamily="34" charset="0"/>
              </a:rPr>
              <a:t>cell-derived glucagon is required to maintain healthy </a:t>
            </a:r>
            <a:r>
              <a:rPr lang="el-GR" sz="2400" b="1" dirty="0">
                <a:solidFill>
                  <a:srgbClr val="FFC000"/>
                </a:solidFill>
                <a:latin typeface="Arial" panose="020B0604020202020204" pitchFamily="34" charset="0"/>
                <a:cs typeface="Arial" panose="020B0604020202020204" pitchFamily="34" charset="0"/>
              </a:rPr>
              <a:t>β-</a:t>
            </a:r>
            <a:r>
              <a:rPr lang="en-US" sz="2400" b="1" dirty="0">
                <a:solidFill>
                  <a:srgbClr val="FFC000"/>
                </a:solidFill>
                <a:latin typeface="Arial" panose="020B0604020202020204" pitchFamily="34" charset="0"/>
                <a:cs typeface="Arial" panose="020B0604020202020204" pitchFamily="34" charset="0"/>
              </a:rPr>
              <a:t>cells in adult mice.</a:t>
            </a:r>
            <a:br>
              <a:rPr lang="en-US" sz="2400" b="1" dirty="0">
                <a:solidFill>
                  <a:srgbClr val="FFC000"/>
                </a:solidFill>
                <a:latin typeface="Arial" panose="020B0604020202020204" pitchFamily="34" charset="0"/>
                <a:cs typeface="Arial" panose="020B0604020202020204" pitchFamily="34" charset="0"/>
              </a:rPr>
            </a:br>
            <a:br>
              <a:rPr lang="en-US" sz="2400" b="1" dirty="0">
                <a:solidFill>
                  <a:srgbClr val="FFC000"/>
                </a:solidFill>
                <a:latin typeface="Arial" panose="020B0604020202020204" pitchFamily="34" charset="0"/>
                <a:cs typeface="Arial" panose="020B0604020202020204" pitchFamily="34" charset="0"/>
              </a:rPr>
            </a:br>
            <a:r>
              <a:rPr lang="en-US" sz="2400" b="1" dirty="0">
                <a:solidFill>
                  <a:srgbClr val="FFC000"/>
                </a:solidFill>
                <a:latin typeface="Arial" panose="020B0604020202020204" pitchFamily="34" charset="0"/>
                <a:cs typeface="Arial" panose="020B0604020202020204" pitchFamily="34" charset="0"/>
              </a:rPr>
              <a:t>Exogenous glucagon restores</a:t>
            </a:r>
            <a:br>
              <a:rPr lang="en-US" sz="2400" b="1" dirty="0">
                <a:solidFill>
                  <a:srgbClr val="FFC000"/>
                </a:solidFill>
                <a:latin typeface="Arial" panose="020B0604020202020204" pitchFamily="34" charset="0"/>
                <a:cs typeface="Arial" panose="020B0604020202020204" pitchFamily="34" charset="0"/>
              </a:rPr>
            </a:br>
            <a:br>
              <a:rPr lang="en-US" sz="2400" b="1" dirty="0">
                <a:solidFill>
                  <a:srgbClr val="FFC000"/>
                </a:solidFill>
                <a:latin typeface="Arial" panose="020B0604020202020204" pitchFamily="34" charset="0"/>
                <a:cs typeface="Arial" panose="020B0604020202020204" pitchFamily="34" charset="0"/>
              </a:rPr>
            </a:br>
            <a:r>
              <a:rPr lang="en-US" sz="2400" b="1" dirty="0">
                <a:solidFill>
                  <a:srgbClr val="FFC000"/>
                </a:solidFill>
                <a:latin typeface="Arial" panose="020B0604020202020204" pitchFamily="34" charset="0"/>
                <a:cs typeface="Arial" panose="020B0604020202020204" pitchFamily="34" charset="0"/>
              </a:rPr>
              <a:t>GLP-1 analogue (exendin-4) does not rescue</a:t>
            </a:r>
            <a:br>
              <a:rPr lang="en-US" sz="2400" b="1" dirty="0">
                <a:solidFill>
                  <a:srgbClr val="FFC000"/>
                </a:solidFill>
                <a:latin typeface="Arial" panose="020B0604020202020204" pitchFamily="34" charset="0"/>
                <a:cs typeface="Arial" panose="020B0604020202020204" pitchFamily="34" charset="0"/>
              </a:rPr>
            </a:br>
            <a:br>
              <a:rPr lang="en-US" sz="2400" b="1" dirty="0">
                <a:solidFill>
                  <a:srgbClr val="FFC000"/>
                </a:solidFill>
                <a:latin typeface="Arial" panose="020B0604020202020204" pitchFamily="34" charset="0"/>
                <a:cs typeface="Arial" panose="020B0604020202020204" pitchFamily="34" charset="0"/>
              </a:rPr>
            </a:br>
            <a:r>
              <a:rPr lang="en-US" sz="2400" b="1" dirty="0">
                <a:solidFill>
                  <a:srgbClr val="FFC000"/>
                </a:solidFill>
                <a:latin typeface="Arial" panose="020B0604020202020204" pitchFamily="34" charset="0"/>
                <a:cs typeface="Arial" panose="020B0604020202020204" pitchFamily="34" charset="0"/>
              </a:rPr>
              <a:t>Deleting the glucagon receptor (GCGR) only in </a:t>
            </a:r>
            <a:r>
              <a:rPr lang="el-GR" sz="2400" b="1" dirty="0">
                <a:solidFill>
                  <a:srgbClr val="FFC000"/>
                </a:solidFill>
                <a:latin typeface="Arial" panose="020B0604020202020204" pitchFamily="34" charset="0"/>
                <a:cs typeface="Arial" panose="020B0604020202020204" pitchFamily="34" charset="0"/>
              </a:rPr>
              <a:t>β-</a:t>
            </a:r>
            <a:r>
              <a:rPr lang="en-US" sz="2400" b="1" dirty="0">
                <a:solidFill>
                  <a:srgbClr val="FFC000"/>
                </a:solidFill>
                <a:latin typeface="Arial" panose="020B0604020202020204" pitchFamily="34" charset="0"/>
                <a:cs typeface="Arial" panose="020B0604020202020204" pitchFamily="34" charset="0"/>
              </a:rPr>
              <a:t>cells has no detectable effect</a:t>
            </a:r>
            <a:br>
              <a:rPr lang="en-US" sz="2400" b="1" dirty="0">
                <a:solidFill>
                  <a:srgbClr val="FFC000"/>
                </a:solidFill>
                <a:latin typeface="Arial" panose="020B0604020202020204" pitchFamily="34" charset="0"/>
                <a:cs typeface="Arial" panose="020B0604020202020204" pitchFamily="34" charset="0"/>
              </a:rPr>
            </a:br>
            <a:br>
              <a:rPr lang="en-US" sz="2400" b="1" dirty="0">
                <a:solidFill>
                  <a:srgbClr val="FFC000"/>
                </a:solidFill>
                <a:latin typeface="Arial" panose="020B0604020202020204" pitchFamily="34" charset="0"/>
                <a:cs typeface="Arial" panose="020B0604020202020204" pitchFamily="34" charset="0"/>
              </a:rPr>
            </a:br>
            <a:r>
              <a:rPr lang="en-US" sz="2400" b="1" dirty="0">
                <a:solidFill>
                  <a:srgbClr val="FFC000"/>
                </a:solidFill>
                <a:latin typeface="Arial" panose="020B0604020202020204" pitchFamily="34" charset="0"/>
                <a:cs typeface="Arial" panose="020B0604020202020204" pitchFamily="34" charset="0"/>
              </a:rPr>
              <a:t>This suggests glucagon's trophic effects on </a:t>
            </a:r>
            <a:r>
              <a:rPr lang="el-GR" sz="2400" b="1" dirty="0">
                <a:solidFill>
                  <a:srgbClr val="FFC000"/>
                </a:solidFill>
                <a:latin typeface="Arial" panose="020B0604020202020204" pitchFamily="34" charset="0"/>
                <a:cs typeface="Arial" panose="020B0604020202020204" pitchFamily="34" charset="0"/>
              </a:rPr>
              <a:t>β-</a:t>
            </a:r>
            <a:r>
              <a:rPr lang="en-US" sz="2400" b="1" dirty="0">
                <a:solidFill>
                  <a:srgbClr val="FFC000"/>
                </a:solidFill>
                <a:latin typeface="Arial" panose="020B0604020202020204" pitchFamily="34" charset="0"/>
                <a:cs typeface="Arial" panose="020B0604020202020204" pitchFamily="34" charset="0"/>
              </a:rPr>
              <a:t>cells are not mediated primarily through </a:t>
            </a:r>
            <a:r>
              <a:rPr lang="el-GR" sz="2400" b="1" dirty="0">
                <a:solidFill>
                  <a:srgbClr val="FFC000"/>
                </a:solidFill>
                <a:latin typeface="Arial" panose="020B0604020202020204" pitchFamily="34" charset="0"/>
                <a:cs typeface="Arial" panose="020B0604020202020204" pitchFamily="34" charset="0"/>
              </a:rPr>
              <a:t>β-</a:t>
            </a:r>
            <a:r>
              <a:rPr lang="en-US" sz="2400" b="1" dirty="0">
                <a:solidFill>
                  <a:srgbClr val="FFC000"/>
                </a:solidFill>
                <a:latin typeface="Arial" panose="020B0604020202020204" pitchFamily="34" charset="0"/>
                <a:cs typeface="Arial" panose="020B0604020202020204" pitchFamily="34" charset="0"/>
              </a:rPr>
              <a:t>cell GCGR.</a:t>
            </a:r>
            <a:br>
              <a:rPr lang="en-US" sz="2400" b="1" dirty="0">
                <a:solidFill>
                  <a:srgbClr val="FFC000"/>
                </a:solidFill>
                <a:latin typeface="Arial" panose="020B0604020202020204" pitchFamily="34" charset="0"/>
                <a:cs typeface="Arial" panose="020B0604020202020204" pitchFamily="34" charset="0"/>
              </a:rPr>
            </a:br>
            <a:br>
              <a:rPr lang="en-US" sz="2400" b="1" dirty="0">
                <a:solidFill>
                  <a:srgbClr val="FFC000"/>
                </a:solidFill>
                <a:latin typeface="Arial" panose="020B0604020202020204" pitchFamily="34" charset="0"/>
                <a:cs typeface="Arial" panose="020B0604020202020204" pitchFamily="34" charset="0"/>
              </a:rPr>
            </a:br>
            <a:r>
              <a:rPr lang="en-US" sz="2400" b="1" dirty="0">
                <a:solidFill>
                  <a:srgbClr val="FFC000"/>
                </a:solidFill>
                <a:latin typeface="Arial" panose="020B0604020202020204" pitchFamily="34" charset="0"/>
                <a:cs typeface="Arial" panose="020B0604020202020204" pitchFamily="34" charset="0"/>
              </a:rPr>
              <a:t>If </a:t>
            </a:r>
            <a:r>
              <a:rPr lang="el-GR" sz="2400" b="1" dirty="0">
                <a:solidFill>
                  <a:srgbClr val="FFC000"/>
                </a:solidFill>
                <a:latin typeface="Arial" panose="020B0604020202020204" pitchFamily="34" charset="0"/>
                <a:cs typeface="Arial" panose="020B0604020202020204" pitchFamily="34" charset="0"/>
              </a:rPr>
              <a:t>α-</a:t>
            </a:r>
            <a:r>
              <a:rPr lang="en-US" sz="2400" b="1" dirty="0">
                <a:solidFill>
                  <a:srgbClr val="FFC000"/>
                </a:solidFill>
                <a:latin typeface="Arial" panose="020B0604020202020204" pitchFamily="34" charset="0"/>
                <a:cs typeface="Arial" panose="020B0604020202020204" pitchFamily="34" charset="0"/>
              </a:rPr>
              <a:t>cells lacking glucagon are completely ablated, </a:t>
            </a:r>
            <a:r>
              <a:rPr lang="el-GR" sz="2400" b="1" dirty="0">
                <a:solidFill>
                  <a:srgbClr val="FFC000"/>
                </a:solidFill>
                <a:latin typeface="Arial" panose="020B0604020202020204" pitchFamily="34" charset="0"/>
                <a:cs typeface="Arial" panose="020B0604020202020204" pitchFamily="34" charset="0"/>
              </a:rPr>
              <a:t>β-</a:t>
            </a:r>
            <a:r>
              <a:rPr lang="en-US" sz="2400" b="1" dirty="0">
                <a:solidFill>
                  <a:srgbClr val="FFC000"/>
                </a:solidFill>
                <a:latin typeface="Arial" panose="020B0604020202020204" pitchFamily="34" charset="0"/>
                <a:cs typeface="Arial" panose="020B0604020202020204" pitchFamily="34" charset="0"/>
              </a:rPr>
              <a:t>cell function returns to normal.</a:t>
            </a:r>
            <a:br>
              <a:rPr lang="en-US" sz="2400" b="1" dirty="0">
                <a:solidFill>
                  <a:srgbClr val="FFC000"/>
                </a:solidFill>
                <a:latin typeface="Arial" panose="020B0604020202020204" pitchFamily="34" charset="0"/>
                <a:cs typeface="Arial" panose="020B0604020202020204" pitchFamily="34" charset="0"/>
              </a:rPr>
            </a:br>
            <a:br>
              <a:rPr lang="en-US" sz="2400" b="1" dirty="0">
                <a:solidFill>
                  <a:srgbClr val="FFC000"/>
                </a:solidFill>
                <a:latin typeface="Arial" panose="020B0604020202020204" pitchFamily="34" charset="0"/>
                <a:cs typeface="Arial" panose="020B0604020202020204" pitchFamily="34" charset="0"/>
              </a:rPr>
            </a:br>
            <a:r>
              <a:rPr lang="en-US" sz="2400" b="1" dirty="0">
                <a:solidFill>
                  <a:srgbClr val="FFC000"/>
                </a:solidFill>
                <a:latin typeface="Arial" panose="020B0604020202020204" pitchFamily="34" charset="0"/>
                <a:cs typeface="Arial" panose="020B0604020202020204" pitchFamily="34" charset="0"/>
              </a:rPr>
              <a:t>This suggests that glucagon-deficient </a:t>
            </a:r>
            <a:r>
              <a:rPr lang="el-GR" sz="2400" b="1" dirty="0">
                <a:solidFill>
                  <a:srgbClr val="FFC000"/>
                </a:solidFill>
                <a:latin typeface="Arial" panose="020B0604020202020204" pitchFamily="34" charset="0"/>
                <a:cs typeface="Arial" panose="020B0604020202020204" pitchFamily="34" charset="0"/>
              </a:rPr>
              <a:t>α-</a:t>
            </a:r>
            <a:r>
              <a:rPr lang="en-US" sz="2400" b="1" dirty="0">
                <a:solidFill>
                  <a:srgbClr val="FFC000"/>
                </a:solidFill>
                <a:latin typeface="Arial" panose="020B0604020202020204" pitchFamily="34" charset="0"/>
                <a:cs typeface="Arial" panose="020B0604020202020204" pitchFamily="34" charset="0"/>
              </a:rPr>
              <a:t>cells actively produce a harmful signal, rather than simply failing to provide glucagon.</a:t>
            </a:r>
          </a:p>
        </p:txBody>
      </p:sp>
    </p:spTree>
    <p:extLst>
      <p:ext uri="{BB962C8B-B14F-4D97-AF65-F5344CB8AC3E}">
        <p14:creationId xmlns:p14="http://schemas.microsoft.com/office/powerpoint/2010/main" val="2252495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B9D75-D0C1-22C9-0240-1FA346FF1487}"/>
              </a:ext>
            </a:extLst>
          </p:cNvPr>
          <p:cNvPicPr>
            <a:picLocks noChangeAspect="1"/>
          </p:cNvPicPr>
          <p:nvPr/>
        </p:nvPicPr>
        <p:blipFill>
          <a:blip r:embed="rId2"/>
          <a:stretch>
            <a:fillRect/>
          </a:stretch>
        </p:blipFill>
        <p:spPr>
          <a:xfrm>
            <a:off x="1789043" y="154896"/>
            <a:ext cx="8829262" cy="4006262"/>
          </a:xfrm>
          <a:prstGeom prst="rect">
            <a:avLst/>
          </a:prstGeom>
        </p:spPr>
      </p:pic>
      <p:pic>
        <p:nvPicPr>
          <p:cNvPr id="3" name="Picture 2">
            <a:extLst>
              <a:ext uri="{FF2B5EF4-FFF2-40B4-BE49-F238E27FC236}">
                <a16:creationId xmlns:a16="http://schemas.microsoft.com/office/drawing/2014/main" id="{C4A9AAF7-22AF-3260-9268-53504A87BF14}"/>
              </a:ext>
            </a:extLst>
          </p:cNvPr>
          <p:cNvPicPr>
            <a:picLocks noChangeAspect="1"/>
          </p:cNvPicPr>
          <p:nvPr/>
        </p:nvPicPr>
        <p:blipFill>
          <a:blip r:embed="rId3"/>
          <a:stretch>
            <a:fillRect/>
          </a:stretch>
        </p:blipFill>
        <p:spPr>
          <a:xfrm>
            <a:off x="606286" y="4359566"/>
            <a:ext cx="11166913" cy="2200260"/>
          </a:xfrm>
          <a:prstGeom prst="rect">
            <a:avLst/>
          </a:prstGeom>
        </p:spPr>
      </p:pic>
    </p:spTree>
    <p:extLst>
      <p:ext uri="{BB962C8B-B14F-4D97-AF65-F5344CB8AC3E}">
        <p14:creationId xmlns:p14="http://schemas.microsoft.com/office/powerpoint/2010/main" val="3030283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AE6F4-BF78-B0C1-E7E5-5D2F7B2D8415}"/>
              </a:ext>
            </a:extLst>
          </p:cNvPr>
          <p:cNvPicPr>
            <a:picLocks noChangeAspect="1"/>
          </p:cNvPicPr>
          <p:nvPr/>
        </p:nvPicPr>
        <p:blipFill>
          <a:blip r:embed="rId2"/>
          <a:stretch>
            <a:fillRect/>
          </a:stretch>
        </p:blipFill>
        <p:spPr>
          <a:xfrm>
            <a:off x="967292" y="538745"/>
            <a:ext cx="10552160" cy="3026089"/>
          </a:xfrm>
          <a:prstGeom prst="rect">
            <a:avLst/>
          </a:prstGeom>
        </p:spPr>
      </p:pic>
      <p:pic>
        <p:nvPicPr>
          <p:cNvPr id="4" name="Picture 3">
            <a:extLst>
              <a:ext uri="{FF2B5EF4-FFF2-40B4-BE49-F238E27FC236}">
                <a16:creationId xmlns:a16="http://schemas.microsoft.com/office/drawing/2014/main" id="{085F9EBD-41EF-8987-148B-30832C26097F}"/>
              </a:ext>
            </a:extLst>
          </p:cNvPr>
          <p:cNvPicPr>
            <a:picLocks noChangeAspect="1"/>
          </p:cNvPicPr>
          <p:nvPr/>
        </p:nvPicPr>
        <p:blipFill>
          <a:blip r:embed="rId3"/>
          <a:stretch>
            <a:fillRect/>
          </a:stretch>
        </p:blipFill>
        <p:spPr>
          <a:xfrm>
            <a:off x="3747052" y="0"/>
            <a:ext cx="7772400" cy="953491"/>
          </a:xfrm>
          <a:prstGeom prst="rect">
            <a:avLst/>
          </a:prstGeom>
        </p:spPr>
      </p:pic>
      <p:pic>
        <p:nvPicPr>
          <p:cNvPr id="5" name="Picture 4">
            <a:extLst>
              <a:ext uri="{FF2B5EF4-FFF2-40B4-BE49-F238E27FC236}">
                <a16:creationId xmlns:a16="http://schemas.microsoft.com/office/drawing/2014/main" id="{9544CDEB-B657-C3A4-6EF1-1F75FC08B2F0}"/>
              </a:ext>
            </a:extLst>
          </p:cNvPr>
          <p:cNvPicPr>
            <a:picLocks noChangeAspect="1"/>
          </p:cNvPicPr>
          <p:nvPr/>
        </p:nvPicPr>
        <p:blipFill>
          <a:blip r:embed="rId4"/>
          <a:stretch>
            <a:fillRect/>
          </a:stretch>
        </p:blipFill>
        <p:spPr>
          <a:xfrm>
            <a:off x="2355574" y="3928199"/>
            <a:ext cx="7772400" cy="2208627"/>
          </a:xfrm>
          <a:prstGeom prst="rect">
            <a:avLst/>
          </a:prstGeom>
        </p:spPr>
      </p:pic>
    </p:spTree>
    <p:extLst>
      <p:ext uri="{BB962C8B-B14F-4D97-AF65-F5344CB8AC3E}">
        <p14:creationId xmlns:p14="http://schemas.microsoft.com/office/powerpoint/2010/main" val="2507931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CF6ED-16C6-7D38-1810-D86BD8F2A581}"/>
              </a:ext>
            </a:extLst>
          </p:cNvPr>
          <p:cNvPicPr>
            <a:picLocks noChangeAspect="1"/>
          </p:cNvPicPr>
          <p:nvPr/>
        </p:nvPicPr>
        <p:blipFill>
          <a:blip r:embed="rId2"/>
          <a:stretch>
            <a:fillRect/>
          </a:stretch>
        </p:blipFill>
        <p:spPr>
          <a:xfrm>
            <a:off x="366399" y="156603"/>
            <a:ext cx="11459201" cy="5038249"/>
          </a:xfrm>
          <a:prstGeom prst="rect">
            <a:avLst/>
          </a:prstGeom>
        </p:spPr>
      </p:pic>
      <p:pic>
        <p:nvPicPr>
          <p:cNvPr id="3" name="Picture 2">
            <a:extLst>
              <a:ext uri="{FF2B5EF4-FFF2-40B4-BE49-F238E27FC236}">
                <a16:creationId xmlns:a16="http://schemas.microsoft.com/office/drawing/2014/main" id="{C7969627-4742-CF1C-96F4-DA132F196726}"/>
              </a:ext>
            </a:extLst>
          </p:cNvPr>
          <p:cNvPicPr>
            <a:picLocks noChangeAspect="1"/>
          </p:cNvPicPr>
          <p:nvPr/>
        </p:nvPicPr>
        <p:blipFill>
          <a:blip r:embed="rId3"/>
          <a:stretch>
            <a:fillRect/>
          </a:stretch>
        </p:blipFill>
        <p:spPr>
          <a:xfrm>
            <a:off x="4053200" y="5491746"/>
            <a:ext cx="7772400" cy="539274"/>
          </a:xfrm>
          <a:prstGeom prst="rect">
            <a:avLst/>
          </a:prstGeom>
        </p:spPr>
      </p:pic>
    </p:spTree>
    <p:extLst>
      <p:ext uri="{BB962C8B-B14F-4D97-AF65-F5344CB8AC3E}">
        <p14:creationId xmlns:p14="http://schemas.microsoft.com/office/powerpoint/2010/main" val="4258926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5424E-3252-A934-075A-058410C09CEA}"/>
              </a:ext>
            </a:extLst>
          </p:cNvPr>
          <p:cNvPicPr>
            <a:picLocks noChangeAspect="1"/>
          </p:cNvPicPr>
          <p:nvPr/>
        </p:nvPicPr>
        <p:blipFill>
          <a:blip r:embed="rId2"/>
          <a:stretch>
            <a:fillRect/>
          </a:stretch>
        </p:blipFill>
        <p:spPr>
          <a:xfrm>
            <a:off x="338712" y="1290195"/>
            <a:ext cx="11514575" cy="3745631"/>
          </a:xfrm>
          <a:prstGeom prst="rect">
            <a:avLst/>
          </a:prstGeom>
        </p:spPr>
      </p:pic>
    </p:spTree>
    <p:extLst>
      <p:ext uri="{BB962C8B-B14F-4D97-AF65-F5344CB8AC3E}">
        <p14:creationId xmlns:p14="http://schemas.microsoft.com/office/powerpoint/2010/main" val="604432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95F50-FDC0-0BF1-16E6-89B26E11FA5F}"/>
              </a:ext>
            </a:extLst>
          </p:cNvPr>
          <p:cNvPicPr>
            <a:picLocks noChangeAspect="1"/>
          </p:cNvPicPr>
          <p:nvPr/>
        </p:nvPicPr>
        <p:blipFill>
          <a:blip r:embed="rId2"/>
          <a:stretch>
            <a:fillRect/>
          </a:stretch>
        </p:blipFill>
        <p:spPr>
          <a:xfrm>
            <a:off x="2209800" y="1187246"/>
            <a:ext cx="7772400" cy="2241754"/>
          </a:xfrm>
          <a:prstGeom prst="rect">
            <a:avLst/>
          </a:prstGeom>
        </p:spPr>
      </p:pic>
      <p:pic>
        <p:nvPicPr>
          <p:cNvPr id="3" name="Picture 2">
            <a:extLst>
              <a:ext uri="{FF2B5EF4-FFF2-40B4-BE49-F238E27FC236}">
                <a16:creationId xmlns:a16="http://schemas.microsoft.com/office/drawing/2014/main" id="{593DC52B-38D3-914B-5518-10CB71513E57}"/>
              </a:ext>
            </a:extLst>
          </p:cNvPr>
          <p:cNvPicPr>
            <a:picLocks noChangeAspect="1"/>
          </p:cNvPicPr>
          <p:nvPr/>
        </p:nvPicPr>
        <p:blipFill>
          <a:blip r:embed="rId3"/>
          <a:stretch>
            <a:fillRect/>
          </a:stretch>
        </p:blipFill>
        <p:spPr>
          <a:xfrm>
            <a:off x="3922643" y="578957"/>
            <a:ext cx="6059557" cy="919146"/>
          </a:xfrm>
          <a:prstGeom prst="rect">
            <a:avLst/>
          </a:prstGeom>
        </p:spPr>
      </p:pic>
      <p:pic>
        <p:nvPicPr>
          <p:cNvPr id="4" name="Picture 3">
            <a:extLst>
              <a:ext uri="{FF2B5EF4-FFF2-40B4-BE49-F238E27FC236}">
                <a16:creationId xmlns:a16="http://schemas.microsoft.com/office/drawing/2014/main" id="{1F568D04-F6AE-18BE-D7B5-A32107DD8CF4}"/>
              </a:ext>
            </a:extLst>
          </p:cNvPr>
          <p:cNvPicPr>
            <a:picLocks noChangeAspect="1"/>
          </p:cNvPicPr>
          <p:nvPr/>
        </p:nvPicPr>
        <p:blipFill>
          <a:blip r:embed="rId4"/>
          <a:stretch>
            <a:fillRect/>
          </a:stretch>
        </p:blipFill>
        <p:spPr>
          <a:xfrm>
            <a:off x="857781" y="4012096"/>
            <a:ext cx="10476438" cy="1871870"/>
          </a:xfrm>
          <a:prstGeom prst="rect">
            <a:avLst/>
          </a:prstGeom>
        </p:spPr>
      </p:pic>
    </p:spTree>
    <p:extLst>
      <p:ext uri="{BB962C8B-B14F-4D97-AF65-F5344CB8AC3E}">
        <p14:creationId xmlns:p14="http://schemas.microsoft.com/office/powerpoint/2010/main" val="1996591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5469B-0EFF-F26A-8ED0-41DC0E5C57E3}"/>
              </a:ext>
            </a:extLst>
          </p:cNvPr>
          <p:cNvPicPr>
            <a:picLocks noChangeAspect="1"/>
          </p:cNvPicPr>
          <p:nvPr/>
        </p:nvPicPr>
        <p:blipFill>
          <a:blip r:embed="rId2"/>
          <a:stretch>
            <a:fillRect/>
          </a:stretch>
        </p:blipFill>
        <p:spPr>
          <a:xfrm>
            <a:off x="2209800" y="136497"/>
            <a:ext cx="7772400" cy="4226120"/>
          </a:xfrm>
          <a:prstGeom prst="rect">
            <a:avLst/>
          </a:prstGeom>
        </p:spPr>
      </p:pic>
      <p:sp>
        <p:nvSpPr>
          <p:cNvPr id="3" name="TextBox 2">
            <a:extLst>
              <a:ext uri="{FF2B5EF4-FFF2-40B4-BE49-F238E27FC236}">
                <a16:creationId xmlns:a16="http://schemas.microsoft.com/office/drawing/2014/main" id="{809939CF-D0D0-8C43-2563-6372181A14B8}"/>
              </a:ext>
            </a:extLst>
          </p:cNvPr>
          <p:cNvSpPr txBox="1"/>
          <p:nvPr/>
        </p:nvSpPr>
        <p:spPr>
          <a:xfrm>
            <a:off x="4505740" y="1326227"/>
            <a:ext cx="5476460" cy="923330"/>
          </a:xfrm>
          <a:prstGeom prst="rect">
            <a:avLst/>
          </a:prstGeom>
          <a:solidFill>
            <a:schemeClr val="bg1"/>
          </a:solidFill>
        </p:spPr>
        <p:txBody>
          <a:bodyPr wrap="square" rtlCol="0">
            <a:spAutoFit/>
          </a:bodyPr>
          <a:lstStyle/>
          <a:p>
            <a:r>
              <a:rPr lang="en-US" dirty="0"/>
              <a:t>https://</a:t>
            </a:r>
            <a:r>
              <a:rPr lang="en-US" dirty="0" err="1"/>
              <a:t>www.medscape.com</a:t>
            </a:r>
            <a:r>
              <a:rPr lang="en-US" dirty="0"/>
              <a:t>/</a:t>
            </a:r>
            <a:r>
              <a:rPr lang="en-US" dirty="0" err="1"/>
              <a:t>viewarticle</a:t>
            </a:r>
            <a:r>
              <a:rPr lang="en-US" dirty="0"/>
              <a:t>/food-noise-real-phenomenon-deserving-being-treated-2026a1000m45</a:t>
            </a:r>
          </a:p>
        </p:txBody>
      </p:sp>
      <p:pic>
        <p:nvPicPr>
          <p:cNvPr id="4" name="Picture 3">
            <a:extLst>
              <a:ext uri="{FF2B5EF4-FFF2-40B4-BE49-F238E27FC236}">
                <a16:creationId xmlns:a16="http://schemas.microsoft.com/office/drawing/2014/main" id="{2B345A59-E635-BA52-2D39-D2B202F5493A}"/>
              </a:ext>
            </a:extLst>
          </p:cNvPr>
          <p:cNvPicPr>
            <a:picLocks noChangeAspect="1"/>
          </p:cNvPicPr>
          <p:nvPr/>
        </p:nvPicPr>
        <p:blipFill>
          <a:blip r:embed="rId3"/>
          <a:stretch>
            <a:fillRect/>
          </a:stretch>
        </p:blipFill>
        <p:spPr>
          <a:xfrm>
            <a:off x="2209800" y="4712583"/>
            <a:ext cx="7772400" cy="957914"/>
          </a:xfrm>
          <a:prstGeom prst="rect">
            <a:avLst/>
          </a:prstGeom>
        </p:spPr>
      </p:pic>
    </p:spTree>
    <p:extLst>
      <p:ext uri="{BB962C8B-B14F-4D97-AF65-F5344CB8AC3E}">
        <p14:creationId xmlns:p14="http://schemas.microsoft.com/office/powerpoint/2010/main" val="1746210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54673-E0D6-BC62-D64C-0F67E74CB5D7}"/>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 y="-1988"/>
            <a:ext cx="12192001" cy="6846957"/>
          </a:xfrm>
          <a:prstGeom prst="rect">
            <a:avLst/>
          </a:prstGeom>
        </p:spPr>
      </p:pic>
      <p:pic>
        <p:nvPicPr>
          <p:cNvPr id="10" name="Picture 10" descr="bei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7972" y="3103964"/>
            <a:ext cx="3713821" cy="3621737"/>
          </a:xfrm>
          <a:prstGeom prst="rect">
            <a:avLst/>
          </a:prstGeom>
        </p:spPr>
      </p:pic>
      <p:pic>
        <p:nvPicPr>
          <p:cNvPr id="14" name="Picture 14" descr="whit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148" y="1714504"/>
            <a:ext cx="3713821" cy="3621737"/>
          </a:xfrm>
          <a:prstGeom prst="rect">
            <a:avLst/>
          </a:prstGeom>
        </p:spPr>
      </p:pic>
      <p:pic>
        <p:nvPicPr>
          <p:cNvPr id="16" name="Picture 16" descr="brow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1068" y="1714504"/>
            <a:ext cx="3713821" cy="3621737"/>
          </a:xfrm>
          <a:prstGeom prst="rect">
            <a:avLst/>
          </a:prstGeom>
        </p:spPr>
      </p:pic>
    </p:spTree>
    <p:extLst>
      <p:ext uri="{BB962C8B-B14F-4D97-AF65-F5344CB8AC3E}">
        <p14:creationId xmlns:p14="http://schemas.microsoft.com/office/powerpoint/2010/main" val="166385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0"/>
                                  </p:stCondLst>
                                  <p:childTnLst>
                                    <p:animMotion origin="layout" path="M 0 0  C 0 0.05867  0.027 0.10667  0.06 0.10667  C 0.099 0.10667  0.113 0.05333  0.119 0.02133  L 0.125 -0.02133  C 0.131 -0.05333  0.146 -0.10667  0.19 -0.10667  C 0.218 -0.10667  0.25 -0.05867  0.25 0  C 0.25 0.05867  0.218 0.10667  0.19 0.10667  C 0.146 0.10667  0.131 0.05333  0.125 0.02133  L 0.119 -0.02133  C 0.113 -0.05333  0.099 -0.10667  0.06 -0.10667  C 0.027 -0.10667  0 -0.05867  0 0  Z" pathEditMode="relative" ptsTypes="">
                                      <p:cBhvr>
                                        <p:cTn id="6" dur="20000" fill="hold"/>
                                        <p:tgtEl>
                                          <p:spTgt spid="14"/>
                                        </p:tgtEl>
                                        <p:attrNameLst>
                                          <p:attrName>ppt_x</p:attrName>
                                          <p:attrName>ppt_y</p:attrName>
                                        </p:attrNameLst>
                                      </p:cBhvr>
                                    </p:animMotion>
                                  </p:childTnLst>
                                </p:cTn>
                              </p:par>
                              <p:par>
                                <p:cTn id="7" presetID="28" presetClass="path" presetSubtype="0" repeatCount="indefinite" accel="50000" decel="50000" fill="hold" nodeType="withEffect">
                                  <p:stCondLst>
                                    <p:cond delay="0"/>
                                  </p:stCondLst>
                                  <p:childTnLst>
                                    <p:animMotion origin="layout" path="M 0.09701 -0.38611 C 0.16745 -0.38611 0.225 -0.33958 0.225 -0.28333 C 0.225 -0.22361 0.16745 -0.17685 0.09701 -0.17685 C 0.02643 -0.17685 -0.03099 -0.13056 -0.03099 -0.07384 C -0.03099 -0.01759 0.02643 0.02917 0.09701 0.02917 C 0.16745 0.02917 0.225 0.07569 0.225 0.13194 C 0.225 0.18866 0.16745 0.23495 0.09701 0.23495 C 0.02643 0.23495 -0.03099 0.28171 -0.03099 0.34143 C -0.03099 0.39768 0.02643 0.44444 0.09701 0.44444 C 0.16745 0.44444 0.225 0.39768 0.225 0.34143 C 0.225 0.28171 0.16745 0.23495 0.09701 0.23495 C 0.02643 0.23495 -0.03099 0.18866 -0.03099 0.13194 C -0.03099 0.07569 0.02643 0.02917 0.09701 0.02917 C 0.16745 0.02917 0.225 -0.01759 0.225 -0.07384 C 0.225 -0.13056 0.16745 -0.17685 0.09701 -0.17685 C 0.02643 -0.17685 -0.03099 -0.22361 -0.03099 -0.28333 C -0.03099 -0.33958 0.02643 -0.38611 0.09701 -0.38611 Z " pathEditMode="relative" rAng="0" ptsTypes="fffffffffffffffff">
                                      <p:cBhvr>
                                        <p:cTn id="8" dur="40000" fill="hold"/>
                                        <p:tgtEl>
                                          <p:spTgt spid="10"/>
                                        </p:tgtEl>
                                        <p:attrNameLst>
                                          <p:attrName>ppt_x</p:attrName>
                                          <p:attrName>ppt_y</p:attrName>
                                        </p:attrNameLst>
                                      </p:cBhvr>
                                      <p:rCtr x="0" y="41528"/>
                                    </p:animMotion>
                                  </p:childTnLst>
                                </p:cTn>
                              </p:par>
                              <p:par>
                                <p:cTn id="9" presetID="1" presetClass="path" presetSubtype="0" repeatCount="indefinite" accel="50000" decel="50000" fill="hold" nodeType="withEffect">
                                  <p:stCondLst>
                                    <p:cond delay="0"/>
                                  </p:stCondLst>
                                  <p:childTnLst>
                                    <p:animMotion origin="layout" path="M -0.24792 -0.45208 C -0.04206 -0.45208 0.125 -0.25139 0.125 -0.00394 C 0.125 0.24352 -0.04206 0.44444 -0.24792 0.44444 C -0.45377 0.44444 -0.6207 0.24352 -0.6207 -0.00394 C -0.6207 -0.25139 -0.45377 -0.45208 -0.24792 -0.45208 Z " pathEditMode="relative" rAng="0" ptsTypes="fffff">
                                      <p:cBhvr>
                                        <p:cTn id="10" dur="25000" fill="hold"/>
                                        <p:tgtEl>
                                          <p:spTgt spid="16"/>
                                        </p:tgtEl>
                                        <p:attrNameLst>
                                          <p:attrName>ppt_x</p:attrName>
                                          <p:attrName>ppt_y</p:attrName>
                                        </p:attrNameLst>
                                      </p:cBhvr>
                                      <p:rCtr x="0" y="4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549954-DA67-B6B5-791E-815CB3032BC3}"/>
              </a:ext>
            </a:extLst>
          </p:cNvPr>
          <p:cNvPicPr>
            <a:picLocks noChangeAspect="1"/>
          </p:cNvPicPr>
          <p:nvPr/>
        </p:nvPicPr>
        <p:blipFill>
          <a:blip r:embed="rId2"/>
          <a:stretch>
            <a:fillRect/>
          </a:stretch>
        </p:blipFill>
        <p:spPr>
          <a:xfrm>
            <a:off x="1250934" y="513345"/>
            <a:ext cx="10295022" cy="4880290"/>
          </a:xfrm>
          <a:prstGeom prst="rect">
            <a:avLst/>
          </a:prstGeom>
        </p:spPr>
      </p:pic>
      <p:pic>
        <p:nvPicPr>
          <p:cNvPr id="3" name="Picture 2">
            <a:extLst>
              <a:ext uri="{FF2B5EF4-FFF2-40B4-BE49-F238E27FC236}">
                <a16:creationId xmlns:a16="http://schemas.microsoft.com/office/drawing/2014/main" id="{848F9D61-425D-274C-E98F-A76771696A4C}"/>
              </a:ext>
            </a:extLst>
          </p:cNvPr>
          <p:cNvPicPr>
            <a:picLocks noChangeAspect="1"/>
          </p:cNvPicPr>
          <p:nvPr/>
        </p:nvPicPr>
        <p:blipFill>
          <a:blip r:embed="rId3"/>
          <a:stretch>
            <a:fillRect/>
          </a:stretch>
        </p:blipFill>
        <p:spPr>
          <a:xfrm>
            <a:off x="4941956" y="5499829"/>
            <a:ext cx="6604000" cy="762000"/>
          </a:xfrm>
          <a:prstGeom prst="rect">
            <a:avLst/>
          </a:prstGeom>
        </p:spPr>
      </p:pic>
    </p:spTree>
    <p:extLst>
      <p:ext uri="{BB962C8B-B14F-4D97-AF65-F5344CB8AC3E}">
        <p14:creationId xmlns:p14="http://schemas.microsoft.com/office/powerpoint/2010/main" val="209173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1DCA5-9DF3-5ECB-E719-48DF5D863CC3}"/>
              </a:ext>
            </a:extLst>
          </p:cNvPr>
          <p:cNvPicPr>
            <a:picLocks noChangeAspect="1"/>
          </p:cNvPicPr>
          <p:nvPr/>
        </p:nvPicPr>
        <p:blipFill>
          <a:blip r:embed="rId2"/>
          <a:stretch>
            <a:fillRect/>
          </a:stretch>
        </p:blipFill>
        <p:spPr>
          <a:xfrm>
            <a:off x="1354659" y="0"/>
            <a:ext cx="4632385" cy="6858000"/>
          </a:xfrm>
          <a:prstGeom prst="rect">
            <a:avLst/>
          </a:prstGeom>
        </p:spPr>
      </p:pic>
      <p:pic>
        <p:nvPicPr>
          <p:cNvPr id="3" name="Picture 2">
            <a:extLst>
              <a:ext uri="{FF2B5EF4-FFF2-40B4-BE49-F238E27FC236}">
                <a16:creationId xmlns:a16="http://schemas.microsoft.com/office/drawing/2014/main" id="{05FA03CF-9967-300B-F9B8-E2A94399416F}"/>
              </a:ext>
            </a:extLst>
          </p:cNvPr>
          <p:cNvPicPr>
            <a:picLocks noChangeAspect="1"/>
          </p:cNvPicPr>
          <p:nvPr/>
        </p:nvPicPr>
        <p:blipFill>
          <a:blip r:embed="rId3"/>
          <a:stretch>
            <a:fillRect/>
          </a:stretch>
        </p:blipFill>
        <p:spPr>
          <a:xfrm>
            <a:off x="6204958" y="1139686"/>
            <a:ext cx="5602347" cy="5108713"/>
          </a:xfrm>
          <a:prstGeom prst="rect">
            <a:avLst/>
          </a:prstGeom>
        </p:spPr>
      </p:pic>
    </p:spTree>
    <p:extLst>
      <p:ext uri="{BB962C8B-B14F-4D97-AF65-F5344CB8AC3E}">
        <p14:creationId xmlns:p14="http://schemas.microsoft.com/office/powerpoint/2010/main" val="195469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510C5-C7C5-FED9-5B05-162F3D7C21FF}"/>
              </a:ext>
            </a:extLst>
          </p:cNvPr>
          <p:cNvPicPr>
            <a:picLocks noChangeAspect="1"/>
          </p:cNvPicPr>
          <p:nvPr/>
        </p:nvPicPr>
        <p:blipFill>
          <a:blip r:embed="rId2"/>
          <a:stretch>
            <a:fillRect/>
          </a:stretch>
        </p:blipFill>
        <p:spPr>
          <a:xfrm>
            <a:off x="728297" y="632652"/>
            <a:ext cx="10735405" cy="5592695"/>
          </a:xfrm>
          <a:prstGeom prst="rect">
            <a:avLst/>
          </a:prstGeom>
        </p:spPr>
      </p:pic>
    </p:spTree>
    <p:extLst>
      <p:ext uri="{BB962C8B-B14F-4D97-AF65-F5344CB8AC3E}">
        <p14:creationId xmlns:p14="http://schemas.microsoft.com/office/powerpoint/2010/main" val="395523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D41C6-DFEB-F0A3-F33D-A5C69A57C244}"/>
              </a:ext>
            </a:extLst>
          </p:cNvPr>
          <p:cNvSpPr txBox="1"/>
          <p:nvPr/>
        </p:nvSpPr>
        <p:spPr>
          <a:xfrm>
            <a:off x="887895" y="437322"/>
            <a:ext cx="10777374" cy="1754326"/>
          </a:xfrm>
          <a:prstGeom prst="rect">
            <a:avLst/>
          </a:prstGeom>
          <a:noFill/>
        </p:spPr>
        <p:txBody>
          <a:bodyPr wrap="none" rtlCol="0">
            <a:spAutoFit/>
          </a:bodyPr>
          <a:lstStyle/>
          <a:p>
            <a:r>
              <a:rPr lang="en-US" b="1" dirty="0">
                <a:solidFill>
                  <a:srgbClr val="FFC000"/>
                </a:solidFill>
                <a:latin typeface="Arial" panose="020B0604020202020204" pitchFamily="34" charset="0"/>
                <a:cs typeface="Arial" panose="020B0604020202020204" pitchFamily="34" charset="0"/>
              </a:rPr>
              <a:t>Using purified LIF, Dr. Infante and his group found that they could induce cachexia in animals </a:t>
            </a:r>
          </a:p>
          <a:p>
            <a:r>
              <a:rPr lang="en-US" b="1" dirty="0">
                <a:solidFill>
                  <a:srgbClr val="FFC000"/>
                </a:solidFill>
                <a:latin typeface="Arial" panose="020B0604020202020204" pitchFamily="34" charset="0"/>
                <a:cs typeface="Arial" panose="020B0604020202020204" pitchFamily="34" charset="0"/>
              </a:rPr>
              <a:t>and study it without the confounding influence of cancer. </a:t>
            </a:r>
            <a:r>
              <a:rPr lang="en-US" b="1" dirty="0">
                <a:solidFill>
                  <a:srgbClr val="FFC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What they learned</a:t>
            </a:r>
            <a:r>
              <a:rPr lang="en-US" b="1" dirty="0">
                <a:solidFill>
                  <a:srgbClr val="FFC000"/>
                </a:solidFill>
                <a:latin typeface="Arial" panose="020B0604020202020204" pitchFamily="34" charset="0"/>
                <a:cs typeface="Arial" panose="020B0604020202020204" pitchFamily="34" charset="0"/>
              </a:rPr>
              <a:t> is that LIF activates </a:t>
            </a:r>
          </a:p>
          <a:p>
            <a:r>
              <a:rPr lang="en-US" b="1" dirty="0">
                <a:solidFill>
                  <a:srgbClr val="FFC000"/>
                </a:solidFill>
                <a:latin typeface="Arial" panose="020B0604020202020204" pitchFamily="34" charset="0"/>
                <a:cs typeface="Arial" panose="020B0604020202020204" pitchFamily="34" charset="0"/>
              </a:rPr>
              <a:t>triglyceride lipolysis in adipocytes via the JAK/STAT3 signaling pathway. It also alters the </a:t>
            </a:r>
          </a:p>
          <a:p>
            <a:r>
              <a:rPr lang="en-US" b="1" dirty="0">
                <a:solidFill>
                  <a:srgbClr val="FFC000"/>
                </a:solidFill>
                <a:latin typeface="Arial" panose="020B0604020202020204" pitchFamily="34" charset="0"/>
                <a:cs typeface="Arial" panose="020B0604020202020204" pitchFamily="34" charset="0"/>
              </a:rPr>
              <a:t>expression of other cytokines such as IL-6 and leptin. Together, these changes affect the </a:t>
            </a:r>
          </a:p>
          <a:p>
            <a:r>
              <a:rPr lang="en-US" b="1" dirty="0">
                <a:solidFill>
                  <a:srgbClr val="FFC000"/>
                </a:solidFill>
                <a:latin typeface="Arial" panose="020B0604020202020204" pitchFamily="34" charset="0"/>
                <a:cs typeface="Arial" panose="020B0604020202020204" pitchFamily="34" charset="0"/>
              </a:rPr>
              <a:t>JAK/STAT3 pathway in the hypothalamus, which can cause an anorexic-like phenotype, </a:t>
            </a:r>
          </a:p>
          <a:p>
            <a:r>
              <a:rPr lang="en-US" b="1" dirty="0">
                <a:solidFill>
                  <a:srgbClr val="FFC000"/>
                </a:solidFill>
                <a:latin typeface="Arial" panose="020B0604020202020204" pitchFamily="34" charset="0"/>
                <a:cs typeface="Arial" panose="020B0604020202020204" pitchFamily="34" charset="0"/>
              </a:rPr>
              <a:t>adding to the patient’s weight loss.      </a:t>
            </a:r>
            <a:r>
              <a:rPr lang="en-US" b="1" i="1" dirty="0">
                <a:solidFill>
                  <a:srgbClr val="FFC000"/>
                </a:solidFill>
                <a:latin typeface="Arial" panose="020B0604020202020204" pitchFamily="34" charset="0"/>
                <a:cs typeface="Arial" panose="020B0604020202020204" pitchFamily="34" charset="0"/>
              </a:rPr>
              <a:t>UTSW Press Release, March 4, 2022. </a:t>
            </a:r>
          </a:p>
        </p:txBody>
      </p:sp>
      <p:pic>
        <p:nvPicPr>
          <p:cNvPr id="3" name="Picture 2">
            <a:extLst>
              <a:ext uri="{FF2B5EF4-FFF2-40B4-BE49-F238E27FC236}">
                <a16:creationId xmlns:a16="http://schemas.microsoft.com/office/drawing/2014/main" id="{34FEBCEB-6138-59FD-1DBC-59B5A4E339B1}"/>
              </a:ext>
            </a:extLst>
          </p:cNvPr>
          <p:cNvPicPr>
            <a:picLocks noChangeAspect="1"/>
          </p:cNvPicPr>
          <p:nvPr/>
        </p:nvPicPr>
        <p:blipFill>
          <a:blip r:embed="rId3"/>
          <a:stretch>
            <a:fillRect/>
          </a:stretch>
        </p:blipFill>
        <p:spPr>
          <a:xfrm>
            <a:off x="1056860" y="2386504"/>
            <a:ext cx="10247939" cy="3762505"/>
          </a:xfrm>
          <a:prstGeom prst="rect">
            <a:avLst/>
          </a:prstGeom>
        </p:spPr>
      </p:pic>
      <p:pic>
        <p:nvPicPr>
          <p:cNvPr id="4" name="Picture 3">
            <a:extLst>
              <a:ext uri="{FF2B5EF4-FFF2-40B4-BE49-F238E27FC236}">
                <a16:creationId xmlns:a16="http://schemas.microsoft.com/office/drawing/2014/main" id="{3C1C1265-C5F3-26CD-AF31-A693140FEAAC}"/>
              </a:ext>
            </a:extLst>
          </p:cNvPr>
          <p:cNvPicPr>
            <a:picLocks noChangeAspect="1"/>
          </p:cNvPicPr>
          <p:nvPr/>
        </p:nvPicPr>
        <p:blipFill>
          <a:blip r:embed="rId4"/>
          <a:stretch>
            <a:fillRect/>
          </a:stretch>
        </p:blipFill>
        <p:spPr>
          <a:xfrm>
            <a:off x="4865899" y="2635526"/>
            <a:ext cx="6438900" cy="685800"/>
          </a:xfrm>
          <a:prstGeom prst="rect">
            <a:avLst/>
          </a:prstGeom>
        </p:spPr>
      </p:pic>
    </p:spTree>
    <p:extLst>
      <p:ext uri="{BB962C8B-B14F-4D97-AF65-F5344CB8AC3E}">
        <p14:creationId xmlns:p14="http://schemas.microsoft.com/office/powerpoint/2010/main" val="3846929157"/>
      </p:ext>
    </p:extLst>
  </p:cSld>
  <p:clrMapOvr>
    <a:masterClrMapping/>
  </p:clrMapOvr>
</p:sld>
</file>

<file path=ppt/theme/theme1.xml><?xml version="1.0" encoding="utf-8"?>
<a:theme xmlns:a="http://schemas.openxmlformats.org/drawingml/2006/main" name="Defaul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89514</TotalTime>
  <Words>456</Words>
  <Application>Microsoft Macintosh PowerPoint</Application>
  <PresentationFormat>Widescreen</PresentationFormat>
  <Paragraphs>30</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Calibri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continuous group actually ended up with a larger calorie deficit than the diet-break group: CCR: about −1005 kcal/day  DRF: about −690 kcal/day  Yet both groups lost almost exactly the same amount of fat. The authors don't claim this means diet breaks are more efficient—they simply note it as an interesting finding that needs replication.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α-cell-derived glucagon is required to maintain healthy β-cells in adult mice.  Exogenous glucagon restores  GLP-1 analogue (exendin-4) does not rescue  Deleting the glucagon receptor (GCGR) only in β-cells has no detectable effect  This suggests glucagon's trophic effects on β-cells are not mediated primarily through β-cell GCGR.  If α-cells lacking glucagon are completely ablated, β-cell function returns to normal.  This suggests that glucagon-deficient α-cells actively produce a harmful signal, rather than simply failing to provide glucagon.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 Scherer</dc:creator>
  <cp:lastModifiedBy>Philipp Scherer</cp:lastModifiedBy>
  <cp:revision>854</cp:revision>
  <cp:lastPrinted>2026-05-11T04:53:02Z</cp:lastPrinted>
  <dcterms:created xsi:type="dcterms:W3CDTF">2022-09-11T17:16:20Z</dcterms:created>
  <dcterms:modified xsi:type="dcterms:W3CDTF">2026-07-06T03:57:16Z</dcterms:modified>
</cp:coreProperties>
</file>