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147474406" r:id="rId2"/>
    <p:sldId id="2147481287" r:id="rId3"/>
    <p:sldId id="2147481288" r:id="rId4"/>
    <p:sldId id="2147481289" r:id="rId5"/>
    <p:sldId id="2147481293" r:id="rId6"/>
    <p:sldId id="2147481294" r:id="rId7"/>
    <p:sldId id="2147481295" r:id="rId8"/>
    <p:sldId id="2147481296" r:id="rId9"/>
    <p:sldId id="2147481299" r:id="rId10"/>
    <p:sldId id="2147481300" r:id="rId11"/>
    <p:sldId id="2147481301" r:id="rId12"/>
    <p:sldId id="2147481302" r:id="rId13"/>
    <p:sldId id="2147481303" r:id="rId14"/>
    <p:sldId id="2147481304" r:id="rId15"/>
    <p:sldId id="2147481305" r:id="rId16"/>
    <p:sldId id="2147481306" r:id="rId17"/>
    <p:sldId id="2147481307" r:id="rId18"/>
    <p:sldId id="2147481308" r:id="rId19"/>
    <p:sldId id="2147481297" r:id="rId20"/>
    <p:sldId id="2147481309" r:id="rId21"/>
    <p:sldId id="2147481310" r:id="rId22"/>
    <p:sldId id="2147481311" r:id="rId23"/>
    <p:sldId id="2147481312" r:id="rId24"/>
    <p:sldId id="2147481320" r:id="rId25"/>
    <p:sldId id="2147481319" r:id="rId26"/>
    <p:sldId id="2147481313" r:id="rId27"/>
    <p:sldId id="2147481314" r:id="rId28"/>
    <p:sldId id="2147481315" r:id="rId29"/>
    <p:sldId id="2147481316" r:id="rId30"/>
    <p:sldId id="2147481317" r:id="rId31"/>
    <p:sldId id="2147481318" r:id="rId32"/>
    <p:sldId id="2147481321" r:id="rId33"/>
    <p:sldId id="2147481322" r:id="rId34"/>
    <p:sldId id="2147481298" r:id="rId35"/>
    <p:sldId id="2147481323" r:id="rId36"/>
    <p:sldId id="2147481324" r:id="rId37"/>
    <p:sldId id="2147481332" r:id="rId38"/>
    <p:sldId id="2147481333" r:id="rId39"/>
    <p:sldId id="2147481334" r:id="rId40"/>
    <p:sldId id="2147481290" r:id="rId41"/>
    <p:sldId id="2147481291" r:id="rId42"/>
    <p:sldId id="2147481292" r:id="rId43"/>
    <p:sldId id="2147481325" r:id="rId44"/>
    <p:sldId id="2147481326" r:id="rId45"/>
    <p:sldId id="2147481327" r:id="rId46"/>
    <p:sldId id="2147481328" r:id="rId47"/>
    <p:sldId id="2147481329" r:id="rId48"/>
    <p:sldId id="2147481330" r:id="rId49"/>
    <p:sldId id="2147481331" r:id="rId50"/>
    <p:sldId id="214748089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345"/>
    <p:restoredTop sz="95263"/>
  </p:normalViewPr>
  <p:slideViewPr>
    <p:cSldViewPr snapToGrid="0">
      <p:cViewPr varScale="1">
        <p:scale>
          <a:sx n="96" d="100"/>
          <a:sy n="96" d="100"/>
        </p:scale>
        <p:origin x="20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6/28/26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AF9897-9DE4-372B-E22D-4826DC825E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1" y="0"/>
            <a:ext cx="51435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34209A-6EB8-F417-967D-D5C2D1264C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5115339" y="1"/>
            <a:ext cx="7076661" cy="6800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876796-6576-27CD-17F9-2A498AE112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>
            <a:off x="4124530" y="1598468"/>
            <a:ext cx="3713821" cy="4106592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8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800A0C-1536-5D08-9338-5D5180F8DE96}"/>
              </a:ext>
            </a:extLst>
          </p:cNvPr>
          <p:cNvSpPr txBox="1">
            <a:spLocks/>
          </p:cNvSpPr>
          <p:nvPr/>
        </p:nvSpPr>
        <p:spPr>
          <a:xfrm>
            <a:off x="1676716" y="1163544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6/29/2026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F0198-FC8C-1DB8-E53D-4ED4F9B62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86749"/>
            <a:ext cx="7772400" cy="5065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661CD-9DAE-9AF6-91CB-20CFFD9EB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509035"/>
            <a:ext cx="7772400" cy="106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98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E7E92-B9C9-5F21-2812-3DBA13837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09" y="992751"/>
            <a:ext cx="9562369" cy="487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22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E8339-7C11-C58D-DD6B-2D96F817D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413" y="426290"/>
            <a:ext cx="9823174" cy="5747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FD4094-D353-A319-4836-948933020C65}"/>
              </a:ext>
            </a:extLst>
          </p:cNvPr>
          <p:cNvSpPr txBox="1"/>
          <p:nvPr/>
        </p:nvSpPr>
        <p:spPr>
          <a:xfrm>
            <a:off x="3922643" y="6247044"/>
            <a:ext cx="694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Death Dis. 2026 Jun 15. </a:t>
            </a:r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10.1038/s41419-026-08974-w</a:t>
            </a:r>
          </a:p>
        </p:txBody>
      </p:sp>
    </p:spTree>
    <p:extLst>
      <p:ext uri="{BB962C8B-B14F-4D97-AF65-F5344CB8AC3E}">
        <p14:creationId xmlns:p14="http://schemas.microsoft.com/office/powerpoint/2010/main" val="4144217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AFC605-009C-9F24-5924-F776D70DF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549" y="311426"/>
            <a:ext cx="5694607" cy="623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92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5D5B5E-88AF-DC2A-C676-AD8929D1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618" y="203424"/>
            <a:ext cx="8358600" cy="2370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FDB760-483E-C364-4DA0-30FD81A6F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806" y="2573467"/>
            <a:ext cx="4302387" cy="41283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BC4CC5-379A-6A80-CBF3-FBBD142A1311}"/>
              </a:ext>
            </a:extLst>
          </p:cNvPr>
          <p:cNvSpPr/>
          <p:nvPr/>
        </p:nvSpPr>
        <p:spPr>
          <a:xfrm>
            <a:off x="3944806" y="2573467"/>
            <a:ext cx="706707" cy="50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8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89F23F-53F4-2579-CA94-322B05C22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19" y="1131869"/>
            <a:ext cx="11472962" cy="45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38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2D877F-483E-D5B4-934A-E222D80E8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187" y="159026"/>
            <a:ext cx="6671625" cy="65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74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34F39A-4810-5022-771E-221C19BD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282" y="0"/>
            <a:ext cx="6373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50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32D2EF-01E6-7BE3-F8ED-6B4A5296D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" y="1478054"/>
            <a:ext cx="7772400" cy="38753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B3A4F4-8B14-9C9F-953F-E05E9471FBB1}"/>
              </a:ext>
            </a:extLst>
          </p:cNvPr>
          <p:cNvSpPr/>
          <p:nvPr/>
        </p:nvSpPr>
        <p:spPr>
          <a:xfrm>
            <a:off x="66260" y="1478054"/>
            <a:ext cx="228600" cy="178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274D9-7FBF-98DC-8414-5A3F4EDC5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499" y="1086678"/>
            <a:ext cx="4435712" cy="46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75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00E3CE-6C13-2AE2-8C64-D7FAA5CFC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96" y="134311"/>
            <a:ext cx="11396808" cy="4026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26E9E5-2DD0-CC69-9603-B6EC072AE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6" y="4290132"/>
            <a:ext cx="11396808" cy="243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01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E7AAA7-50DB-67E1-237E-A2A573D6E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368" y="197806"/>
            <a:ext cx="8825264" cy="3846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898D1-87A0-EA49-9527-DAEEC1C53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278" y="4291316"/>
            <a:ext cx="7772400" cy="23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78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AA92C7-00FB-78E5-690B-F7292ECA9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1984"/>
            <a:ext cx="7772400" cy="3764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182D4-CE27-248A-D77D-C453B3F9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09" y="4120821"/>
            <a:ext cx="6178826" cy="255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23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B97296-C25F-C7E6-DDD5-C99C5746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45" y="1105371"/>
            <a:ext cx="10952510" cy="46472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804EAC-E075-BDE1-1FAF-459D36054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896" y="446611"/>
            <a:ext cx="5139359" cy="11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26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E501D1-03F8-78B9-EFCC-33F319F9F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03" y="966776"/>
            <a:ext cx="10326757" cy="492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0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253988-FA4D-70B5-E8FE-560B91F6A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918" y="205364"/>
            <a:ext cx="8632874" cy="624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18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D4EA09-DABB-A8FA-32C9-6F3C45B00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19" y="1213113"/>
            <a:ext cx="10763347" cy="30540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724763-433F-E235-C689-FC5397E1E739}"/>
              </a:ext>
            </a:extLst>
          </p:cNvPr>
          <p:cNvSpPr/>
          <p:nvPr/>
        </p:nvSpPr>
        <p:spPr>
          <a:xfrm>
            <a:off x="4293704" y="3684104"/>
            <a:ext cx="6771861" cy="583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46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CB838C-788E-2E95-9902-CA5743EDB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74" y="462145"/>
            <a:ext cx="9067800" cy="593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79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6426EA-8EC4-420F-EC4F-6FD0E352A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2" y="743870"/>
            <a:ext cx="11249896" cy="537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95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C84C25-27F9-3200-2B45-FD84FA88C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8" y="1586959"/>
            <a:ext cx="11402389" cy="36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73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CE4F45-594D-86B6-DE15-4780F1CDD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176" y="424070"/>
            <a:ext cx="4881648" cy="623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25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94A87-F603-4F40-AB94-68C660940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02" y="401061"/>
            <a:ext cx="9551737" cy="5781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F48BD9-48B2-831C-5143-3BE95BE52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963" y="675861"/>
            <a:ext cx="48387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97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1EFE8C-7643-B0EB-DAE6-99CC84DCD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86" y="627192"/>
            <a:ext cx="9049040" cy="560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00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698BAB-D8B1-3E30-1882-3D556D6F6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95" y="404191"/>
            <a:ext cx="4459984" cy="6049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F3FF6-5F71-C29A-6321-BE3181D6A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832" y="616225"/>
            <a:ext cx="3803732" cy="56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94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9E22EE-DAC1-9F06-26DE-0C6AD7562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24" y="1469086"/>
            <a:ext cx="10995951" cy="391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9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ED7AC8-02A1-7504-C603-26702C3FE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82" y="796265"/>
            <a:ext cx="11718235" cy="506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4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8EFDC4-BE52-CE65-26A3-591B9F956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468" y="501082"/>
            <a:ext cx="6695661" cy="58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3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E34D7A-5E32-CCD4-6930-D0CF1AA9F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7" y="439690"/>
            <a:ext cx="11774666" cy="2833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397C9-CA98-3578-BBBA-3D547F3E0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070" y="3592972"/>
            <a:ext cx="7772400" cy="282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67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A9E10E-1DB2-DB79-5328-5236D0060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16331"/>
            <a:ext cx="7772400" cy="282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87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9695-D354-66FE-98A1-9B2F6C222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6" y="2766218"/>
            <a:ext cx="10515600" cy="1325563"/>
          </a:xfrm>
        </p:spPr>
        <p:txBody>
          <a:bodyPr>
            <a:noAutofit/>
          </a:bodyPr>
          <a:lstStyle/>
          <a:p>
            <a:pPr algn="just"/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first identify 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adipose-specific proteins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</a:t>
            </a:r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GTEx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data. A protein is considered adipose-specific if its expression is 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four-fold higher in adipose tissue than in any other organ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individual's adipose biological age is the age predicted by this adipose-specific protein signature. The difference between predicted adipose age and chronological age (the "age deviation") represents accelerated or decelerated adipose aging.</a:t>
            </a:r>
          </a:p>
        </p:txBody>
      </p:sp>
    </p:spTree>
    <p:extLst>
      <p:ext uri="{BB962C8B-B14F-4D97-AF65-F5344CB8AC3E}">
        <p14:creationId xmlns:p14="http://schemas.microsoft.com/office/powerpoint/2010/main" val="1990374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77795-09B3-C940-290E-2CC8EAE41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91" y="1072762"/>
            <a:ext cx="10957496" cy="42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63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674030-6FE5-2A81-9748-60A07D57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463" y="417443"/>
            <a:ext cx="3895073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80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3BACEA-AA76-7F45-E6C4-82BB88C0B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82" y="696072"/>
            <a:ext cx="9702570" cy="546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EA5979-6CFD-F4D9-BE3B-17FA74513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83" y="749553"/>
            <a:ext cx="9813965" cy="535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24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BAB36A-54C5-2A12-D8D5-042F6AD83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71" y="1585248"/>
            <a:ext cx="11432258" cy="4020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60C9EA-A598-4BAF-0E05-C4509B170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870" y="525419"/>
            <a:ext cx="4987259" cy="11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80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087C33-0439-AA40-E2A9-B54B65163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74" y="1073427"/>
            <a:ext cx="6348788" cy="4945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97792F-46C5-FD1E-2DFC-ED9D34516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024" y="477078"/>
            <a:ext cx="4902727" cy="59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22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2B7585-6F57-52D3-35B1-FAF609F57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56" y="0"/>
            <a:ext cx="449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2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AB0D2-FF0D-8B63-E8CA-7F6D26E7E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13" y="422520"/>
            <a:ext cx="10287000" cy="9073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548E09-B7FF-1488-8161-4F6FBA1CF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426" y="1692631"/>
            <a:ext cx="9849147" cy="46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58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02F5F9-A223-BFF4-5FDE-17AFEE67E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207" y="384313"/>
            <a:ext cx="6375830" cy="608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87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D29269-6B57-BE4D-0F28-67D58551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75" y="955214"/>
            <a:ext cx="11245249" cy="435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22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F3C8DE-C3BC-9DC2-FC96-6BD4C0651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27" y="415890"/>
            <a:ext cx="11139545" cy="58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58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D185B7-220F-5E5A-AF61-30124A027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36" y="2291881"/>
            <a:ext cx="11162168" cy="189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23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7ED309-A87C-5A45-0A9C-A3A7B4F38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24" y="1242030"/>
            <a:ext cx="10360351" cy="437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418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D7D34-37BE-1864-93E5-A96DEC9D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522" y="351182"/>
            <a:ext cx="4974972" cy="61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87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FA6462-6D6E-D68D-CE60-918A7FD0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85" y="1385399"/>
            <a:ext cx="10755830" cy="29100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2DCC87-9210-BA68-93A1-A086E4B9E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575" y="626662"/>
            <a:ext cx="5038340" cy="577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81357-68A7-6777-6269-D506E6238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515" y="4658892"/>
            <a:ext cx="7772400" cy="90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23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2E4A0-E0E9-583E-7D6E-498B43D566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"/>
            <a:ext cx="12191999" cy="6882295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9CD79-85E4-FAE7-A749-38865F267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9" y="4215170"/>
            <a:ext cx="9279835" cy="2299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083FF9-9C6B-2BF1-6986-B32B7BDBF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99" y="86571"/>
            <a:ext cx="9279835" cy="42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8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9DE64C-F657-DB0A-1048-F00544DC3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25291"/>
            <a:ext cx="7772400" cy="60074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B2F113-AC25-8A3A-D5E9-0EDE3A6B7C24}"/>
              </a:ext>
            </a:extLst>
          </p:cNvPr>
          <p:cNvSpPr/>
          <p:nvPr/>
        </p:nvSpPr>
        <p:spPr>
          <a:xfrm>
            <a:off x="2209800" y="425291"/>
            <a:ext cx="745435" cy="568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23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EF779-B900-0E83-2A44-FEFBF76A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226" y="771445"/>
            <a:ext cx="7772400" cy="5527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B04B39-0277-505E-B097-2DF1DBD39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30" y="197941"/>
            <a:ext cx="1858617" cy="7229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ADFE0A-C78E-3A43-0AAF-E3B537C39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644" y="6278567"/>
            <a:ext cx="7772400" cy="5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08C1B-A74B-0F61-AA05-ED11DBFA3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539" y="103232"/>
            <a:ext cx="5738921" cy="3988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A7A470-1097-5AD5-059D-624264784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539" y="4016540"/>
            <a:ext cx="5738921" cy="273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8585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89079</TotalTime>
  <Words>94</Words>
  <Application>Microsoft Macintosh PowerPoint</Application>
  <PresentationFormat>Widescreen</PresentationFormat>
  <Paragraphs>3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They first identify adipose-specific proteins using GTEx data. A protein is considered adipose-specific if its expression is at least four-fold higher in adipose tissue than in any other organ.   An individual's adipose biological age is the age predicted by this adipose-specific protein signature. The difference between predicted adipose age and chronological age (the "age deviation") represents accelerated or decelerated adipose aging.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836</cp:revision>
  <cp:lastPrinted>2026-05-11T04:53:02Z</cp:lastPrinted>
  <dcterms:created xsi:type="dcterms:W3CDTF">2022-09-11T17:16:20Z</dcterms:created>
  <dcterms:modified xsi:type="dcterms:W3CDTF">2026-06-29T02:47:19Z</dcterms:modified>
</cp:coreProperties>
</file>