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147474406" r:id="rId2"/>
    <p:sldId id="2147480781" r:id="rId3"/>
    <p:sldId id="2147480782" r:id="rId4"/>
    <p:sldId id="2147480783" r:id="rId5"/>
    <p:sldId id="2147480797" r:id="rId6"/>
    <p:sldId id="2147480798" r:id="rId7"/>
    <p:sldId id="2147480799" r:id="rId8"/>
    <p:sldId id="2147480800" r:id="rId9"/>
    <p:sldId id="2147480801" r:id="rId10"/>
    <p:sldId id="2147480802" r:id="rId11"/>
    <p:sldId id="2147480819" r:id="rId12"/>
    <p:sldId id="2147480820" r:id="rId13"/>
    <p:sldId id="2147480821" r:id="rId14"/>
    <p:sldId id="2147480816" r:id="rId15"/>
    <p:sldId id="2147480817" r:id="rId16"/>
    <p:sldId id="2147480818" r:id="rId17"/>
    <p:sldId id="2147480767" r:id="rId18"/>
    <p:sldId id="2147480768" r:id="rId19"/>
    <p:sldId id="2147480769" r:id="rId20"/>
    <p:sldId id="2147480770" r:id="rId21"/>
    <p:sldId id="2147480771" r:id="rId22"/>
    <p:sldId id="2147480772" r:id="rId23"/>
    <p:sldId id="2147480773" r:id="rId24"/>
    <p:sldId id="2147480774" r:id="rId25"/>
    <p:sldId id="2147480775" r:id="rId26"/>
    <p:sldId id="2147480776" r:id="rId27"/>
    <p:sldId id="2147480777" r:id="rId28"/>
    <p:sldId id="2147480790" r:id="rId29"/>
    <p:sldId id="2147480833" r:id="rId30"/>
    <p:sldId id="2147480834" r:id="rId31"/>
    <p:sldId id="2147480837" r:id="rId32"/>
    <p:sldId id="2147480838" r:id="rId33"/>
    <p:sldId id="2147480839" r:id="rId34"/>
    <p:sldId id="2147480840" r:id="rId35"/>
    <p:sldId id="2147480835" r:id="rId36"/>
    <p:sldId id="2147480836" r:id="rId37"/>
    <p:sldId id="2147480841" r:id="rId38"/>
    <p:sldId id="2147480842" r:id="rId39"/>
    <p:sldId id="2147480843" r:id="rId40"/>
    <p:sldId id="2147480844" r:id="rId41"/>
    <p:sldId id="2147480845" r:id="rId42"/>
    <p:sldId id="2147480846" r:id="rId43"/>
    <p:sldId id="2147480791" r:id="rId44"/>
    <p:sldId id="2147480792" r:id="rId45"/>
    <p:sldId id="2147480793" r:id="rId46"/>
    <p:sldId id="2147480794" r:id="rId47"/>
    <p:sldId id="2147480795" r:id="rId48"/>
    <p:sldId id="2147480796" r:id="rId49"/>
    <p:sldId id="2147480778" r:id="rId50"/>
    <p:sldId id="2147480779" r:id="rId51"/>
    <p:sldId id="2147480803" r:id="rId52"/>
    <p:sldId id="2147480804" r:id="rId53"/>
    <p:sldId id="2147480805" r:id="rId54"/>
    <p:sldId id="2147480815" r:id="rId55"/>
    <p:sldId id="2147480806" r:id="rId56"/>
    <p:sldId id="2147480807" r:id="rId57"/>
    <p:sldId id="2147480808" r:id="rId58"/>
    <p:sldId id="2147480809" r:id="rId59"/>
    <p:sldId id="2147480810" r:id="rId60"/>
    <p:sldId id="2147480811" r:id="rId61"/>
    <p:sldId id="2147480812" r:id="rId62"/>
    <p:sldId id="2147480822" r:id="rId63"/>
    <p:sldId id="2147480813" r:id="rId64"/>
    <p:sldId id="2147480814" r:id="rId65"/>
    <p:sldId id="2147480780" r:id="rId66"/>
    <p:sldId id="2147480830" r:id="rId67"/>
    <p:sldId id="2147480831" r:id="rId68"/>
    <p:sldId id="2147480832" r:id="rId69"/>
    <p:sldId id="2147480784" r:id="rId70"/>
    <p:sldId id="2147480785" r:id="rId71"/>
    <p:sldId id="2147480786" r:id="rId72"/>
    <p:sldId id="2147480591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263"/>
  </p:normalViewPr>
  <p:slideViewPr>
    <p:cSldViewPr snapToGrid="0">
      <p:cViewPr>
        <p:scale>
          <a:sx n="107" d="100"/>
          <a:sy n="107" d="100"/>
        </p:scale>
        <p:origin x="1936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3/1/26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69305-9CA1-6C45-A4BB-77FE49C231F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069305-9CA1-6C45-A4BB-77FE49C231F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A69BC-26D6-12E6-34F9-3C9B462AA74B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3/2/2026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A9DAF-D36F-A8D5-E58C-BBCB4C595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91" y="269661"/>
            <a:ext cx="11412454" cy="367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12FF0-F806-DCFF-D519-C492DE4F8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" y="956876"/>
            <a:ext cx="7772400" cy="5443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354EB-1EBA-5437-CCEC-135FF3890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33" y="1116423"/>
            <a:ext cx="3907912" cy="25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87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2EDF5-7B09-B984-948E-F0D396D3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2" y="1858060"/>
            <a:ext cx="11258835" cy="3141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473F42-6AD0-3BA2-3972-6CF7FDF38837}"/>
              </a:ext>
            </a:extLst>
          </p:cNvPr>
          <p:cNvSpPr txBox="1"/>
          <p:nvPr/>
        </p:nvSpPr>
        <p:spPr>
          <a:xfrm>
            <a:off x="3158836" y="817418"/>
            <a:ext cx="804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J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 Physiol. 2026 Feb 21.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10.1152/ajpcell.00545.2025.</a:t>
            </a:r>
          </a:p>
        </p:txBody>
      </p:sp>
    </p:spTree>
    <p:extLst>
      <p:ext uri="{BB962C8B-B14F-4D97-AF65-F5344CB8AC3E}">
        <p14:creationId xmlns:p14="http://schemas.microsoft.com/office/powerpoint/2010/main" val="26166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44B4F-B49A-5A45-B329-EA907A68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177632"/>
            <a:ext cx="7479848" cy="65027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C2CC7-F46C-B7A3-5603-926DAD7A7B62}"/>
              </a:ext>
            </a:extLst>
          </p:cNvPr>
          <p:cNvSpPr/>
          <p:nvPr/>
        </p:nvSpPr>
        <p:spPr>
          <a:xfrm>
            <a:off x="2147455" y="5361709"/>
            <a:ext cx="7813963" cy="10390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3B09A-C198-7460-BC52-E2DBB926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40" y="146590"/>
            <a:ext cx="11475652" cy="2901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42A38-EA3D-CEE3-F85F-ECE3D0D580FA}"/>
              </a:ext>
            </a:extLst>
          </p:cNvPr>
          <p:cNvSpPr/>
          <p:nvPr/>
        </p:nvSpPr>
        <p:spPr>
          <a:xfrm>
            <a:off x="460040" y="181227"/>
            <a:ext cx="415636" cy="24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34CED-29DF-7870-3232-8EBB0E5C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2855012"/>
            <a:ext cx="7183582" cy="40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7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847E7-A430-85F1-9693-35842BE36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89" y="1537086"/>
            <a:ext cx="10873421" cy="37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11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CF9D1-3BE6-D31C-1F9B-CACFB4E0A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90" y="1469642"/>
            <a:ext cx="11342846" cy="36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0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347E2-D51E-D4CE-51C0-2DC5E8FD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74" y="2015682"/>
            <a:ext cx="6162817" cy="4669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BF1D3-0FB4-AA32-84ED-636D0483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15" y="338289"/>
            <a:ext cx="7083821" cy="30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2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19101-68C4-A270-9846-8E18A8BA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9" y="1673087"/>
            <a:ext cx="11565361" cy="3184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47EBD-0B17-6F44-1A87-4A8AD735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8" y="974724"/>
            <a:ext cx="4824412" cy="698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BD783-40B6-75F4-35DD-6682D29F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182" y="62556"/>
            <a:ext cx="3243263" cy="18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B53030-7A12-00DD-DC7D-FBDBFBFB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96" y="382292"/>
            <a:ext cx="11134207" cy="1360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861D9-CA60-F23B-2290-BF3BE514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13" y="1923589"/>
            <a:ext cx="10071972" cy="493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9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AC36B-8C29-BC45-E7E3-DF313958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6" y="274310"/>
            <a:ext cx="9424987" cy="63093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C97405-A6F7-FC9E-9A1F-1A133598003A}"/>
              </a:ext>
            </a:extLst>
          </p:cNvPr>
          <p:cNvSpPr/>
          <p:nvPr/>
        </p:nvSpPr>
        <p:spPr>
          <a:xfrm>
            <a:off x="1071565" y="6329363"/>
            <a:ext cx="1114425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8D512-431B-9E4A-ACB9-87A9CBF75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379645"/>
            <a:ext cx="7772400" cy="4694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9B5E9E-DDA1-5D84-F2BA-CB9733856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849078"/>
            <a:ext cx="7772400" cy="438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0299C2-6E64-C35E-02F3-F41ABC8D4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49" y="1532302"/>
            <a:ext cx="9034463" cy="52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0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AEBB1-AA86-9F98-D50D-7D747F4E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10" y="783311"/>
            <a:ext cx="10474765" cy="4974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9B9CF-38D9-49AC-D2CE-06226D06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143133"/>
            <a:ext cx="7772400" cy="6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90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8F23F1-17A4-CD47-6304-E71692BE6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7" y="219867"/>
            <a:ext cx="8722990" cy="155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3A1C0-04AE-42BA-C2C1-2C353AA3B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1945416"/>
            <a:ext cx="8722992" cy="47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5A7F4-333E-69AB-79F1-8E26A3F2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30" y="1050900"/>
            <a:ext cx="11055739" cy="4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70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3907B-AE68-1A0B-4DC8-B4009344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1482914"/>
            <a:ext cx="11496675" cy="35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8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n a screen&#10;&#10;AI-generated content may be incorrect.">
            <a:extLst>
              <a:ext uri="{FF2B5EF4-FFF2-40B4-BE49-F238E27FC236}">
                <a16:creationId xmlns:a16="http://schemas.microsoft.com/office/drawing/2014/main" id="{FC303616-0079-FC73-B92F-4BC54FAE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9" y="0"/>
            <a:ext cx="3156402" cy="6858000"/>
          </a:xfrm>
          <a:prstGeom prst="rect">
            <a:avLst/>
          </a:prstGeom>
        </p:spPr>
      </p:pic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5DB59544-F908-8F99-A3D9-03FBFBA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86" y="0"/>
            <a:ext cx="315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5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C4548-0FF6-0117-C5EA-375B7893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99" y="135891"/>
            <a:ext cx="9650288" cy="5214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349ED2-BE33-6D1E-2880-60E65115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43" y="5350508"/>
            <a:ext cx="7772400" cy="12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7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B9B1F-0D37-8A84-66D9-0AE79DDA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282410"/>
            <a:ext cx="6550570" cy="62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15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E2E82-3487-E818-1853-14FEDA8D2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21" y="270881"/>
            <a:ext cx="11364892" cy="3429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F91EB9-F790-55F8-36B6-2C34206F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21" y="3860287"/>
            <a:ext cx="11401428" cy="22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5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2603B-C90C-4063-1571-5443DD92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0" y="240018"/>
            <a:ext cx="11108619" cy="3406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D3128-62D9-EAD1-E24E-C2EF170FE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33" y="4139378"/>
            <a:ext cx="10688405" cy="118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0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652E4-E88A-0E4E-C8E8-7602739E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79" y="802305"/>
            <a:ext cx="11190442" cy="52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4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AEC97-F98A-B53B-28B6-8572342A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13" y="153637"/>
            <a:ext cx="10104373" cy="3018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480622-4FBB-27BB-4626-68C0D934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13" y="3299954"/>
            <a:ext cx="10032760" cy="29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80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EAF48-CB27-22ED-0BC0-16D2588F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9" y="96982"/>
            <a:ext cx="5700411" cy="5267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B0C2E0-DE67-C8B5-565E-186C86DA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975" y="5188087"/>
            <a:ext cx="7772400" cy="1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0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4E76D-324F-8A3A-66BC-66F7089DC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25" y="1326363"/>
            <a:ext cx="10130348" cy="46865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EF309-6FC1-4A57-EDF0-C76FC80C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833" y="1682750"/>
            <a:ext cx="5104035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4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25154-DCA7-004F-489F-713C8691C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9" y="1194680"/>
            <a:ext cx="11288341" cy="4468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D398BC-4767-38DE-2C1D-C7B95234F033}"/>
              </a:ext>
            </a:extLst>
          </p:cNvPr>
          <p:cNvSpPr/>
          <p:nvPr/>
        </p:nvSpPr>
        <p:spPr>
          <a:xfrm>
            <a:off x="484909" y="4724400"/>
            <a:ext cx="11180618" cy="900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93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65A3A-C525-8A11-915C-7FE690EA1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2" y="143741"/>
            <a:ext cx="7924800" cy="619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3E1F2-F990-8452-DE72-52F80C751592}"/>
              </a:ext>
            </a:extLst>
          </p:cNvPr>
          <p:cNvSpPr txBox="1"/>
          <p:nvPr/>
        </p:nvSpPr>
        <p:spPr>
          <a:xfrm>
            <a:off x="5292437" y="6409004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/10.1371/journal.pone.0174660.g002</a:t>
            </a:r>
          </a:p>
        </p:txBody>
      </p:sp>
    </p:spTree>
    <p:extLst>
      <p:ext uri="{BB962C8B-B14F-4D97-AF65-F5344CB8AC3E}">
        <p14:creationId xmlns:p14="http://schemas.microsoft.com/office/powerpoint/2010/main" val="327962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089144-B441-AE57-5D5C-E8299476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86" y="3140812"/>
            <a:ext cx="4481018" cy="3125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B99D-9607-2755-13EA-4A0655F773E5}"/>
              </a:ext>
            </a:extLst>
          </p:cNvPr>
          <p:cNvSpPr txBox="1"/>
          <p:nvPr/>
        </p:nvSpPr>
        <p:spPr>
          <a:xfrm>
            <a:off x="478725" y="698454"/>
            <a:ext cx="112345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Peripancreatic adipose tissue (PAT) 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a critical role in worsening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pancreatitis 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 as a source of inflammation and mediating lipase-induced lipolysis, which triggers 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necrosis, systemic inflammatory response syndrome (SIRS), and organ failure. </a:t>
            </a:r>
          </a:p>
          <a:p>
            <a:endParaRPr lang="en-U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 PAT in obesity 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releases inflammatory adipokines, while local pancreatic lipase 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breaks down fat, releasing free fatty acids (FFAs) that damage tissues.</a:t>
            </a:r>
          </a:p>
        </p:txBody>
      </p:sp>
    </p:spTree>
    <p:extLst>
      <p:ext uri="{BB962C8B-B14F-4D97-AF65-F5344CB8AC3E}">
        <p14:creationId xmlns:p14="http://schemas.microsoft.com/office/powerpoint/2010/main" val="210722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44FDB-BF3B-1AB4-EF26-E12894CD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04" y="1357748"/>
            <a:ext cx="11516191" cy="3920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676CA4-BA81-789B-42FE-0E3973DD3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95" y="222766"/>
            <a:ext cx="6858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4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D0A8C-A911-79AF-69C7-1590BDF6F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9" y="1264359"/>
            <a:ext cx="10841182" cy="43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2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52756-DA80-3578-6DC2-AACAAEA0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60" y="426522"/>
            <a:ext cx="8954367" cy="3411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107B6B-EDB9-1A9C-805F-5E516A6E2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527" y="1608143"/>
            <a:ext cx="1836305" cy="104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AA93A4-DBAC-10EB-C105-8E9A5915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164" y="3837709"/>
            <a:ext cx="4191000" cy="2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81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8062A-D78B-A47A-A90B-AD645071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225" y="269022"/>
            <a:ext cx="7772400" cy="390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8C5EE-4602-48B8-0791-EC6B8A51F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89" y="762480"/>
            <a:ext cx="10788671" cy="2479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8F810-66B3-36CC-5742-1C932BA9E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9" y="3345209"/>
            <a:ext cx="10865254" cy="894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145484-BA9E-6B34-D707-3B3800A44863}"/>
              </a:ext>
            </a:extLst>
          </p:cNvPr>
          <p:cNvSpPr txBox="1"/>
          <p:nvPr/>
        </p:nvSpPr>
        <p:spPr>
          <a:xfrm>
            <a:off x="1343890" y="4342736"/>
            <a:ext cx="101028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metabolon</a:t>
            </a:r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 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temporary, physical complex of sequential metabolic enzymes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cell that facilitates efficient substrate channeling, where intermediate products pass directly between enzymes without diffusing into the cytoplasm</a:t>
            </a:r>
            <a:r>
              <a:rPr lang="en-US" sz="2800" b="1" i="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975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F1C3F-62E6-F8AA-AECC-D0F078F1E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48" y="388023"/>
            <a:ext cx="9831573" cy="5670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E86A6-BF2D-037E-CBAD-955F1DC8E1C6}"/>
              </a:ext>
            </a:extLst>
          </p:cNvPr>
          <p:cNvSpPr txBox="1"/>
          <p:nvPr/>
        </p:nvSpPr>
        <p:spPr>
          <a:xfrm>
            <a:off x="546265" y="6100645"/>
            <a:ext cx="1078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Acetyl-CoA carboxylase 1 (ACC1) is a rate-limiting cytosolic enzyme that converts acetyl-CoA to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malonyl-CoA, driving de novo lipogenesis (DNL) for fatty acid synthesis. </a:t>
            </a:r>
          </a:p>
        </p:txBody>
      </p:sp>
    </p:spTree>
    <p:extLst>
      <p:ext uri="{BB962C8B-B14F-4D97-AF65-F5344CB8AC3E}">
        <p14:creationId xmlns:p14="http://schemas.microsoft.com/office/powerpoint/2010/main" val="347019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18B02-9555-A642-27AB-70377B1C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1" y="167996"/>
            <a:ext cx="7319962" cy="2428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5F2C8-D486-F638-F67A-2AB4FAAD2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1" y="2673005"/>
            <a:ext cx="7319962" cy="2487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A7430-0728-675F-CB40-BF074C869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1" y="5208581"/>
            <a:ext cx="7319962" cy="15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2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0D6CD-7787-28B4-5E6E-7BED7C55F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48" y="0"/>
            <a:ext cx="7772400" cy="41963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00255C-3CCC-195D-59E6-0D0E684C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18" y="2477429"/>
            <a:ext cx="6174234" cy="41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10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BE14BA-4E5F-3B4B-722B-2659F2A1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46" y="370765"/>
            <a:ext cx="7772400" cy="380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438CF-AA7E-5900-05B9-3114F9546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1" y="1099363"/>
            <a:ext cx="10921818" cy="4075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967EB-5F12-B741-1CFF-9A9A92AE46AF}"/>
              </a:ext>
            </a:extLst>
          </p:cNvPr>
          <p:cNvSpPr txBox="1"/>
          <p:nvPr/>
        </p:nvSpPr>
        <p:spPr>
          <a:xfrm>
            <a:off x="771136" y="5522897"/>
            <a:ext cx="1078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Acetyl-CoA carboxylase 1 (ACC1) is a rate-limiting cytosolic enzyme that converts acetyl-CoA to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malonyl-CoA, driving de novo lipogenesis (DNL) for fatty acid synthesis. </a:t>
            </a:r>
          </a:p>
        </p:txBody>
      </p:sp>
    </p:spTree>
    <p:extLst>
      <p:ext uri="{BB962C8B-B14F-4D97-AF65-F5344CB8AC3E}">
        <p14:creationId xmlns:p14="http://schemas.microsoft.com/office/powerpoint/2010/main" val="381369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AA4F40-E2FB-C187-4BB4-209E1926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55" y="313125"/>
            <a:ext cx="6068538" cy="6231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BBEDEC-527C-7E32-F501-F041303309D4}"/>
              </a:ext>
            </a:extLst>
          </p:cNvPr>
          <p:cNvSpPr/>
          <p:nvPr/>
        </p:nvSpPr>
        <p:spPr>
          <a:xfrm>
            <a:off x="5717628" y="3111062"/>
            <a:ext cx="3442138" cy="273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2FE9A-E2A0-4F11-D0E1-74A28DC12C92}"/>
              </a:ext>
            </a:extLst>
          </p:cNvPr>
          <p:cNvSpPr/>
          <p:nvPr/>
        </p:nvSpPr>
        <p:spPr>
          <a:xfrm>
            <a:off x="3289737" y="3429000"/>
            <a:ext cx="5507421" cy="273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785D6-D78B-8046-D786-EB891E0447B9}"/>
              </a:ext>
            </a:extLst>
          </p:cNvPr>
          <p:cNvSpPr/>
          <p:nvPr/>
        </p:nvSpPr>
        <p:spPr>
          <a:xfrm>
            <a:off x="5517931" y="1019503"/>
            <a:ext cx="3442138" cy="273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A9C9B-7342-ADA2-50B5-814BBFE421FB}"/>
              </a:ext>
            </a:extLst>
          </p:cNvPr>
          <p:cNvSpPr/>
          <p:nvPr/>
        </p:nvSpPr>
        <p:spPr>
          <a:xfrm>
            <a:off x="3909848" y="1725881"/>
            <a:ext cx="3720662" cy="2732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81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FF5FB-2D80-9CE9-2C08-F98DA200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5" y="20782"/>
            <a:ext cx="11219450" cy="4589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5E7B4-A871-E7EC-67A9-6686A5F2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75" y="4208661"/>
            <a:ext cx="11219450" cy="261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3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56A5AA-2D3A-734D-92C5-314510BA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33" y="1347608"/>
            <a:ext cx="10522934" cy="4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81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00C4-1195-D362-D436-4F469872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62" y="108559"/>
            <a:ext cx="7772401" cy="4780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EA71B-DF69-788E-A11B-8A1DB96A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0" y="4890075"/>
            <a:ext cx="11797145" cy="17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51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43617-121B-A698-874D-1D4C0FC8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mitochondrial dicarboxylate carrier (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SLC25A10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supports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glyceroneogenesis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gluconeogenesis by transporting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malate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of the mitochondria into the cytosol in exchange for phosphate. This malate is converted to phosphoenolpyruvate (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 necessary step for producing glucose and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glycerol-3-phosphate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(needed for re-esterifying fatty acids).</a:t>
            </a:r>
          </a:p>
        </p:txBody>
      </p:sp>
    </p:spTree>
    <p:extLst>
      <p:ext uri="{BB962C8B-B14F-4D97-AF65-F5344CB8AC3E}">
        <p14:creationId xmlns:p14="http://schemas.microsoft.com/office/powerpoint/2010/main" val="2409896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8126C-9DB5-70C5-719E-460B22AD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84" y="532328"/>
            <a:ext cx="10575871" cy="579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EF032-45D6-68C9-B1F1-D8CAC1D3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17" y="1276472"/>
            <a:ext cx="11423165" cy="35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4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68F25-3CBD-FE41-6EB1-B584A756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6" y="452716"/>
            <a:ext cx="9497291" cy="5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1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15D90A-9B08-D507-2215-40F882C3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73062"/>
            <a:ext cx="5484812" cy="563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64908E-3DD6-9D6C-DB5D-9D4BDA9B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56" y="1200873"/>
            <a:ext cx="10592288" cy="48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52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943D2C-D6BA-282F-DE1B-3E7D9999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39" y="1997745"/>
            <a:ext cx="10834122" cy="2862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DF5F23-C01F-23DB-B3EF-A580974BA065}"/>
              </a:ext>
            </a:extLst>
          </p:cNvPr>
          <p:cNvSpPr txBox="1"/>
          <p:nvPr/>
        </p:nvSpPr>
        <p:spPr>
          <a:xfrm>
            <a:off x="2175163" y="665018"/>
            <a:ext cx="95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</a:rPr>
              <a:t>J Exp Biol. 2026 Feb 11:jeb.251083. </a:t>
            </a:r>
            <a:r>
              <a:rPr lang="en-US" sz="2800" b="1" i="1" dirty="0" err="1">
                <a:solidFill>
                  <a:srgbClr val="FFC000"/>
                </a:solidFill>
              </a:rPr>
              <a:t>doi</a:t>
            </a:r>
            <a:r>
              <a:rPr lang="en-US" sz="2800" b="1" i="1" dirty="0">
                <a:solidFill>
                  <a:srgbClr val="FFC000"/>
                </a:solidFill>
              </a:rPr>
              <a:t>: 10.1242/jeb.251083</a:t>
            </a:r>
          </a:p>
        </p:txBody>
      </p:sp>
    </p:spTree>
    <p:extLst>
      <p:ext uri="{BB962C8B-B14F-4D97-AF65-F5344CB8AC3E}">
        <p14:creationId xmlns:p14="http://schemas.microsoft.com/office/powerpoint/2010/main" val="2496443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65F86-A996-0CE3-E57D-4135CEB7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7419"/>
            <a:ext cx="7772400" cy="6663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AB0513-A063-45DD-2EC5-40C1FC3B8B65}"/>
              </a:ext>
            </a:extLst>
          </p:cNvPr>
          <p:cNvSpPr/>
          <p:nvPr/>
        </p:nvSpPr>
        <p:spPr>
          <a:xfrm>
            <a:off x="2258291" y="2369127"/>
            <a:ext cx="7647709" cy="651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76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736AA-3D73-EEAE-2AFE-9240E97F5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09" y="256309"/>
            <a:ext cx="4739382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5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FEA8FC-2A38-DF63-F99F-F8042490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57603"/>
            <a:ext cx="7772400" cy="55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0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1A734-A152-0CFA-6568-9BE032C5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22" y="1019032"/>
            <a:ext cx="11124155" cy="44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26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98417-445E-A990-A836-104E81B0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7" y="1063424"/>
            <a:ext cx="11441666" cy="47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1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B8BD6-3DFA-F749-6C84-A2E0D94D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2406083"/>
            <a:ext cx="11533909" cy="21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31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E465A-79C9-F77C-C030-826A2AB28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075" y="704832"/>
            <a:ext cx="6467104" cy="47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28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490AE-4E96-E814-4739-624C6408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8689"/>
            <a:ext cx="7772400" cy="58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9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5B63E-8E35-FE77-FBB3-08EE02D7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51" y="158666"/>
            <a:ext cx="6086497" cy="65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6C163-06C5-D5BD-0E23-D448E38BE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45" y="1182325"/>
            <a:ext cx="9903668" cy="42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80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FBC87-70C3-8A33-E1A5-6C154B6A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444" y="294852"/>
            <a:ext cx="6987009" cy="5634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DA051-A118-7E04-B1EC-395E3B9A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748" y="6178521"/>
            <a:ext cx="7772400" cy="405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F10DD-5007-3016-85C0-923D85217C62}"/>
              </a:ext>
            </a:extLst>
          </p:cNvPr>
          <p:cNvSpPr txBox="1"/>
          <p:nvPr/>
        </p:nvSpPr>
        <p:spPr>
          <a:xfrm>
            <a:off x="554173" y="692727"/>
            <a:ext cx="80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BD117-907C-2A05-B805-16FD244DFE42}"/>
              </a:ext>
            </a:extLst>
          </p:cNvPr>
          <p:cNvSpPr txBox="1"/>
          <p:nvPr/>
        </p:nvSpPr>
        <p:spPr>
          <a:xfrm>
            <a:off x="554173" y="153785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C9F58-99B9-4D3A-2C96-DC394BD5CD7B}"/>
              </a:ext>
            </a:extLst>
          </p:cNvPr>
          <p:cNvSpPr txBox="1"/>
          <p:nvPr/>
        </p:nvSpPr>
        <p:spPr>
          <a:xfrm>
            <a:off x="554173" y="238298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Hypothalamus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C0228-7E0E-1486-267D-C4B4460D1F5C}"/>
              </a:ext>
            </a:extLst>
          </p:cNvPr>
          <p:cNvSpPr txBox="1"/>
          <p:nvPr/>
        </p:nvSpPr>
        <p:spPr>
          <a:xfrm>
            <a:off x="554173" y="324433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Gastroc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0F243F-46C6-2A25-010C-C89BAF7A0D63}"/>
              </a:ext>
            </a:extLst>
          </p:cNvPr>
          <p:cNvSpPr txBox="1"/>
          <p:nvPr/>
        </p:nvSpPr>
        <p:spPr>
          <a:xfrm>
            <a:off x="554173" y="4073235"/>
            <a:ext cx="83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B488-7887-86EA-4AB6-2DFB7DFA7447}"/>
              </a:ext>
            </a:extLst>
          </p:cNvPr>
          <p:cNvSpPr txBox="1"/>
          <p:nvPr/>
        </p:nvSpPr>
        <p:spPr>
          <a:xfrm>
            <a:off x="554173" y="495081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</p:spTree>
    <p:extLst>
      <p:ext uri="{BB962C8B-B14F-4D97-AF65-F5344CB8AC3E}">
        <p14:creationId xmlns:p14="http://schemas.microsoft.com/office/powerpoint/2010/main" val="1732408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340B5A-CAE2-AE05-22D6-7B7433EB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07982"/>
            <a:ext cx="7772400" cy="1436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2A504-EED3-9FAB-C8E5-2ED3322E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26134"/>
            <a:ext cx="7772400" cy="24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39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BB46F-7BA1-01D5-F1A8-A5B86F76A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12" y="1002984"/>
            <a:ext cx="10721775" cy="45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28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816A44-8EFD-1F3D-3C07-F57B92A0E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46" y="1412736"/>
            <a:ext cx="11248063" cy="403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46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CAAC2-14C5-03CD-F692-77BD5D2B1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18" y="4114800"/>
            <a:ext cx="7772400" cy="1888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4D103-9062-0C9B-9BE3-6E34B859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12" y="5995956"/>
            <a:ext cx="6783412" cy="865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818FE-1B2D-DDD0-CA0A-67EE0D30A202}"/>
              </a:ext>
            </a:extLst>
          </p:cNvPr>
          <p:cNvSpPr txBox="1"/>
          <p:nvPr/>
        </p:nvSpPr>
        <p:spPr>
          <a:xfrm>
            <a:off x="10123182" y="5626624"/>
            <a:ext cx="16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Yu-Hua Tseng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52E2F-270F-7E48-B4F6-9E7DE991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09" y="392643"/>
            <a:ext cx="10231582" cy="339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6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924C8-7FF5-B3DF-9637-11D41821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92" y="171069"/>
            <a:ext cx="4130263" cy="3634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11C5D-9E33-2143-A81C-DBA3651A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2" y="433241"/>
            <a:ext cx="6809509" cy="59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8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BF516D-1F19-7B1B-AE0E-4370C4F8B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90" y="403058"/>
            <a:ext cx="8688246" cy="3351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EBE28-4C05-B198-B6DA-EB5791967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590" y="3740727"/>
            <a:ext cx="7772400" cy="676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5DDAA-A731-81BD-BA9B-1D0EE6AFD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963" y="4925413"/>
            <a:ext cx="7772400" cy="6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31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35846-10C1-176D-A3C0-81FE6D6D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84" y="180774"/>
            <a:ext cx="10852959" cy="3248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D1F83-0F70-8AFF-B893-0891107B03CC}"/>
              </a:ext>
            </a:extLst>
          </p:cNvPr>
          <p:cNvSpPr txBox="1"/>
          <p:nvPr/>
        </p:nvSpPr>
        <p:spPr>
          <a:xfrm>
            <a:off x="558684" y="3429000"/>
            <a:ext cx="105304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Mitohormesis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biological process where mild, transient stress on mitochondria -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via low-level reactive oxygen species (ROS) production -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triggers adaptive cellular responses that improve long-term health,</a:t>
            </a:r>
          </a:p>
          <a:p>
            <a:pPr algn="ctr"/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metabolic efficiency, and enhance stress resistance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A37B8-6415-7E70-9173-87F969999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153" y="4752439"/>
            <a:ext cx="6809508" cy="18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73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9BDEC4-C250-F998-E7F5-3B1997B51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0" y="1994098"/>
            <a:ext cx="5273784" cy="2869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A1E976-CA05-73C4-3C6D-A3B2DADC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657" y="353804"/>
            <a:ext cx="6525153" cy="58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17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29B2B-FEC3-0AB7-C53B-02211F005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4" y="1284539"/>
            <a:ext cx="11644091" cy="42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FD0D3-9699-2FD8-73E5-42F284F5B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775" y="300037"/>
            <a:ext cx="60184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53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F536F-222D-3AD7-50E3-FE2DDBC3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795" y="706666"/>
            <a:ext cx="9674409" cy="54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34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6FF8F-6832-AA60-F395-1E0A4918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654" y="214312"/>
            <a:ext cx="6986692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50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A7159B-7F91-ECEE-E1C9-FA8618A7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13427"/>
            <a:ext cx="7772400" cy="1431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11E8A-6DFA-F6C4-307E-46839E67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654" y="1727884"/>
            <a:ext cx="7772400" cy="793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4BE5FC-03A8-D57D-16A0-D818FED41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73" y="431020"/>
            <a:ext cx="20320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FE838-06CD-8F84-307E-AC08D75D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438" y="104775"/>
            <a:ext cx="2555616" cy="1431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81645-DFAE-E3DE-647E-3D4E6DC57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27" y="4476984"/>
            <a:ext cx="11031920" cy="169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9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183A6-3A74-8C47-72CC-AE833727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73548"/>
            <a:ext cx="7772400" cy="24351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FA9528-EA74-82DA-F141-C59B0C29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49257"/>
            <a:ext cx="7772400" cy="8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60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82773</TotalTime>
  <Words>328</Words>
  <Application>Microsoft Macintosh PowerPoint</Application>
  <PresentationFormat>Widescreen</PresentationFormat>
  <Paragraphs>30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mitochondrial dicarboxylate carrier (SLC25A10) supports glyceroneogenesis and gluconeogenesis by transporting malate out of the mitochondria into the cytosol in exchange for phosphate. This malate is converted to phosphoenolpyruvate (PEP), a necessary step for producing glucose and glycerol-3-phosphate (needed for re-esterifying fatty acids).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752</cp:revision>
  <cp:lastPrinted>2025-10-05T03:52:53Z</cp:lastPrinted>
  <dcterms:created xsi:type="dcterms:W3CDTF">2022-09-11T17:16:20Z</dcterms:created>
  <dcterms:modified xsi:type="dcterms:W3CDTF">2026-03-01T07:17:10Z</dcterms:modified>
</cp:coreProperties>
</file>