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147474406" r:id="rId2"/>
    <p:sldId id="2147480767" r:id="rId3"/>
    <p:sldId id="2147480772" r:id="rId4"/>
    <p:sldId id="2147480773" r:id="rId5"/>
    <p:sldId id="2147480774" r:id="rId6"/>
    <p:sldId id="2147480782" r:id="rId7"/>
    <p:sldId id="2147480783" r:id="rId8"/>
    <p:sldId id="2147480784" r:id="rId9"/>
    <p:sldId id="2147480785" r:id="rId10"/>
    <p:sldId id="2147480786" r:id="rId11"/>
    <p:sldId id="2147480806" r:id="rId12"/>
    <p:sldId id="2147480807" r:id="rId13"/>
    <p:sldId id="2147480808" r:id="rId14"/>
    <p:sldId id="2147480809" r:id="rId15"/>
    <p:sldId id="2147480787" r:id="rId16"/>
    <p:sldId id="2147480776" r:id="rId17"/>
    <p:sldId id="2147480777" r:id="rId18"/>
    <p:sldId id="2147480804" r:id="rId19"/>
    <p:sldId id="2147480805" r:id="rId20"/>
    <p:sldId id="2147480768" r:id="rId21"/>
    <p:sldId id="2147480769" r:id="rId22"/>
    <p:sldId id="2147480770" r:id="rId23"/>
    <p:sldId id="2147480771" r:id="rId24"/>
    <p:sldId id="2147480810" r:id="rId25"/>
    <p:sldId id="2147480811" r:id="rId26"/>
    <p:sldId id="2147480812" r:id="rId27"/>
    <p:sldId id="2147480813" r:id="rId28"/>
    <p:sldId id="2147480814" r:id="rId29"/>
    <p:sldId id="2147480778" r:id="rId30"/>
    <p:sldId id="2147480788" r:id="rId31"/>
    <p:sldId id="2147480789" r:id="rId32"/>
    <p:sldId id="2147480790" r:id="rId33"/>
    <p:sldId id="2147480791" r:id="rId34"/>
    <p:sldId id="2147480792" r:id="rId35"/>
    <p:sldId id="2147480793" r:id="rId36"/>
    <p:sldId id="2147480775" r:id="rId37"/>
    <p:sldId id="2147480779" r:id="rId38"/>
    <p:sldId id="2147480780" r:id="rId39"/>
    <p:sldId id="2147480781" r:id="rId40"/>
    <p:sldId id="2147480794" r:id="rId41"/>
    <p:sldId id="2147480795" r:id="rId42"/>
    <p:sldId id="2147480796" r:id="rId43"/>
    <p:sldId id="2147480801" r:id="rId44"/>
    <p:sldId id="2147480802" r:id="rId45"/>
    <p:sldId id="214748059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5263"/>
  </p:normalViewPr>
  <p:slideViewPr>
    <p:cSldViewPr snapToGrid="0">
      <p:cViewPr varScale="1">
        <p:scale>
          <a:sx n="98" d="100"/>
          <a:sy n="98" d="100"/>
        </p:scale>
        <p:origin x="2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3/8/26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3C21A7-37A9-F7C7-02CE-779465AA3F78}"/>
              </a:ext>
            </a:extLst>
          </p:cNvPr>
          <p:cNvSpPr txBox="1">
            <a:spLocks/>
          </p:cNvSpPr>
          <p:nvPr/>
        </p:nvSpPr>
        <p:spPr>
          <a:xfrm>
            <a:off x="1345563" y="585970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</a:t>
            </a:r>
            <a:r>
              <a:rPr lang="en-US" sz="6600" b="1">
                <a:latin typeface="Arial" charset="0"/>
                <a:ea typeface="Arial" charset="0"/>
                <a:cs typeface="Arial" charset="0"/>
              </a:rPr>
              <a:t>Center 3/9/2026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08B328-95D4-D395-E66D-A4F5F02C0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804" y="589596"/>
            <a:ext cx="9714391" cy="53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58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FF5BCB-DDFD-6A54-0F17-6F3214E22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92" y="1655177"/>
            <a:ext cx="10043760" cy="3547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15C239-A856-FBA3-9D78-98936084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652" y="855617"/>
            <a:ext cx="66802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80658F-A342-0451-D8AA-0D1E5DCD8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729" y="5576932"/>
            <a:ext cx="525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87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0554D-3BE7-72C2-6D74-CD2B4C38B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10" y="217876"/>
            <a:ext cx="5319362" cy="196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752BD-ECCF-ABBC-DC02-077235BE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972" y="1084218"/>
            <a:ext cx="6368857" cy="796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751B72-3357-36E1-AA92-F475881E9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10" y="2619605"/>
            <a:ext cx="11434304" cy="361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5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535F4-FBC5-81CD-125B-7575F3A14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50" y="872540"/>
            <a:ext cx="10353993" cy="51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8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6F9D0-2799-A0E8-B0E4-0F5F6E1BF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25496"/>
            <a:ext cx="7772400" cy="56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69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082748-6C33-608B-3108-5544BF253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74" y="212639"/>
            <a:ext cx="10448280" cy="5230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0EB67B-29A2-0410-D287-B2DB15061B27}"/>
              </a:ext>
            </a:extLst>
          </p:cNvPr>
          <p:cNvSpPr txBox="1"/>
          <p:nvPr/>
        </p:nvSpPr>
        <p:spPr>
          <a:xfrm>
            <a:off x="479502" y="5786846"/>
            <a:ext cx="113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activin type 2 receptor A (ACVR2A) and B (ACVR2B) antagonist </a:t>
            </a:r>
            <a:r>
              <a:rPr lang="en-US" sz="24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bimagrumab</a:t>
            </a:r>
            <a:endParaRPr lang="en-US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928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86600C-C673-6FE8-E157-BF7C73C23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646" y="459999"/>
            <a:ext cx="6781800" cy="593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99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F6927-4467-94FB-F56B-F14B7D25F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65" y="388077"/>
            <a:ext cx="11256412" cy="1127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3A5BB-407B-1800-EFC9-661DB1815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680" y="1515291"/>
            <a:ext cx="7772400" cy="5339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78847-B530-D38D-E22A-E6EF85B3FBAD}"/>
              </a:ext>
            </a:extLst>
          </p:cNvPr>
          <p:cNvSpPr txBox="1"/>
          <p:nvPr/>
        </p:nvSpPr>
        <p:spPr>
          <a:xfrm>
            <a:off x="348704" y="3215596"/>
            <a:ext cx="17152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</a:p>
          <a:p>
            <a:pPr algn="ctr"/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3841410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F70AE-B394-9A6B-541D-FC0DBF988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FF8F69-0C01-CBBB-B912-AF488B932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65" y="388077"/>
            <a:ext cx="11256412" cy="1127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47249-4340-0927-BE5F-DBFCE410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65" y="2181497"/>
            <a:ext cx="5486154" cy="3605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5708D7-357C-E020-EFCE-D4BB83045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343" y="2203921"/>
            <a:ext cx="5303959" cy="3605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D1222E-FDC8-47C3-1545-8CDFD389124C}"/>
              </a:ext>
            </a:extLst>
          </p:cNvPr>
          <p:cNvSpPr txBox="1"/>
          <p:nvPr/>
        </p:nvSpPr>
        <p:spPr>
          <a:xfrm>
            <a:off x="2076994" y="5960460"/>
            <a:ext cx="3356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Fat 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E0C2D-8438-64FD-C777-BA04C736FF89}"/>
              </a:ext>
            </a:extLst>
          </p:cNvPr>
          <p:cNvSpPr txBox="1"/>
          <p:nvPr/>
        </p:nvSpPr>
        <p:spPr>
          <a:xfrm>
            <a:off x="7127966" y="5931320"/>
            <a:ext cx="3741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Lean Mass</a:t>
            </a:r>
          </a:p>
        </p:txBody>
      </p:sp>
    </p:spTree>
    <p:extLst>
      <p:ext uri="{BB962C8B-B14F-4D97-AF65-F5344CB8AC3E}">
        <p14:creationId xmlns:p14="http://schemas.microsoft.com/office/powerpoint/2010/main" val="332254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B0FF1-D8AA-BC94-1374-DEDED4917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176DE7-5907-9E38-F9BF-D4DC29F10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65" y="388077"/>
            <a:ext cx="11256412" cy="11272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67A915-1483-7F40-5BF2-6808C679A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360" y="1409475"/>
            <a:ext cx="7772400" cy="5266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79B4B1-F3D0-5B17-F3FC-FD49DD26A3D8}"/>
              </a:ext>
            </a:extLst>
          </p:cNvPr>
          <p:cNvSpPr txBox="1"/>
          <p:nvPr/>
        </p:nvSpPr>
        <p:spPr>
          <a:xfrm>
            <a:off x="404949" y="3605349"/>
            <a:ext cx="1039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</a:t>
            </a:r>
          </a:p>
        </p:txBody>
      </p:sp>
    </p:spTree>
    <p:extLst>
      <p:ext uri="{BB962C8B-B14F-4D97-AF65-F5344CB8AC3E}">
        <p14:creationId xmlns:p14="http://schemas.microsoft.com/office/powerpoint/2010/main" val="51556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62A5F4-6CAF-3C34-0A07-90E319BA3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050" y="145825"/>
            <a:ext cx="7772400" cy="2634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63B9CB-E472-491E-A443-54F21777C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702" y="2858632"/>
            <a:ext cx="4196249" cy="385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3D7E32-4306-E6C4-0716-ECA4F7289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434" y="3164656"/>
            <a:ext cx="3221809" cy="91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37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13BF7D-8964-6839-F2A5-FA29436F8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56" y="5175329"/>
            <a:ext cx="6054216" cy="337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196BA-8068-68FE-C172-87003BD5E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15" y="195943"/>
            <a:ext cx="5655827" cy="3611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8B154-BFF6-7FEE-2C56-933F680BF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142" y="195943"/>
            <a:ext cx="4976249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47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B1A1E-F16E-6CEC-44C9-2C3CBE524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5310"/>
            <a:ext cx="7772400" cy="273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91BE8-DB81-4031-B397-2F4C76303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98" y="718908"/>
            <a:ext cx="11749004" cy="96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651973-2886-6BA9-6502-47E9AC6B9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60" y="2390503"/>
            <a:ext cx="11591679" cy="929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1532B6-391B-9BA4-A004-A3F70456E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366" y="3835878"/>
            <a:ext cx="7772400" cy="62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38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D6B03-7C86-9872-D275-04BDCEF24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174" y="242968"/>
            <a:ext cx="8845472" cy="4694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30754C-6D2C-8ABD-3028-92CA7A07AFB0}"/>
              </a:ext>
            </a:extLst>
          </p:cNvPr>
          <p:cNvSpPr txBox="1"/>
          <p:nvPr/>
        </p:nvSpPr>
        <p:spPr>
          <a:xfrm>
            <a:off x="271328" y="5199017"/>
            <a:ext cx="11649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D-Allulose is a rare, naturally occurring monosaccharide sugar—found in small amounts in figs, raisins, </a:t>
            </a:r>
          </a:p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maple syrup—that serves as a low-calorie (0.2–0.4 kcal/g) sugar substitute.</a:t>
            </a:r>
          </a:p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offers ~70% of the sweetness of sugar without significantly raising blood sugar or insulin levels, </a:t>
            </a:r>
          </a:p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it ideal for keto and diabetic diets.</a:t>
            </a:r>
          </a:p>
        </p:txBody>
      </p:sp>
    </p:spTree>
    <p:extLst>
      <p:ext uri="{BB962C8B-B14F-4D97-AF65-F5344CB8AC3E}">
        <p14:creationId xmlns:p14="http://schemas.microsoft.com/office/powerpoint/2010/main" val="828941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2EECC-6F36-7C37-ECB3-F43FADBC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372" y="2132769"/>
            <a:ext cx="10108051" cy="4424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8B2FC-C998-25B2-07B5-8DD54E858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1" y="418012"/>
            <a:ext cx="11001559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30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74316-8DE2-0F23-E2B4-574D0AC54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14" y="600891"/>
            <a:ext cx="6098791" cy="544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E4F9DD-0EF8-99BF-AE68-5A6ACE6B5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611" y="1538343"/>
            <a:ext cx="4545475" cy="401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91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7F3CC-09DC-B7D8-989B-A27FE6E7B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83" y="536415"/>
            <a:ext cx="11316757" cy="2755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55E08C-0ABE-798F-3264-2AA76C865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83" y="3710059"/>
            <a:ext cx="11363300" cy="12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63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05CB9E-E3C0-B6D0-BA86-70D09E2CF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98" y="1288079"/>
            <a:ext cx="10700404" cy="4564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8FA75-F698-EA72-EF29-5703569F5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802" y="802579"/>
            <a:ext cx="7772400" cy="5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01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A5E28-CD65-F793-872B-A836D8A37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08" y="497321"/>
            <a:ext cx="11408783" cy="3496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B423C6-8953-3A49-6CFB-767AFCC8CD20}"/>
              </a:ext>
            </a:extLst>
          </p:cNvPr>
          <p:cNvSpPr txBox="1"/>
          <p:nvPr/>
        </p:nvSpPr>
        <p:spPr>
          <a:xfrm>
            <a:off x="578223" y="4356847"/>
            <a:ext cx="11149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PFKFB (6-phosphofructo-2-kinase/fructose-2,6-bisphosphatase) is a family of bifunctional enzymes </a:t>
            </a:r>
          </a:p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regulate glycolysis by controlling the levels of fructose-2,6-bisphosphate, a potent activator </a:t>
            </a:r>
          </a:p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key glycolytic enzyme PFK-1. It enhances glycolysis and degrades it to block it, </a:t>
            </a:r>
          </a:p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 as a crucial switch between glycolysis and gluconeogenesis.</a:t>
            </a:r>
          </a:p>
        </p:txBody>
      </p:sp>
    </p:spTree>
    <p:extLst>
      <p:ext uri="{BB962C8B-B14F-4D97-AF65-F5344CB8AC3E}">
        <p14:creationId xmlns:p14="http://schemas.microsoft.com/office/powerpoint/2010/main" val="2589390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D453E2-BAD9-DE5B-03A5-E048B8FB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48" y="927463"/>
            <a:ext cx="4979040" cy="50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BBEB83-8BBC-4453-F339-C6E80AF2C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157" y="1776549"/>
            <a:ext cx="6537786" cy="352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4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FECA83-FFBF-496E-02BF-FA5C08A9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53" y="596976"/>
            <a:ext cx="10931293" cy="53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50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D167BE-3002-4231-AD81-858C3F495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71" y="980876"/>
            <a:ext cx="10700657" cy="4402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5F2E02-224C-7DA9-A6D8-976035317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910" y="1361803"/>
            <a:ext cx="4711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28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ED0A3A-B578-A6DB-E871-C3DD47767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266" y="432431"/>
            <a:ext cx="8375468" cy="58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81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65CB18-AECB-4767-0401-5E01B401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85" y="404865"/>
            <a:ext cx="11314286" cy="2795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8F480-ED85-6979-BA4E-1C52039C6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06" y="3964577"/>
            <a:ext cx="10166908" cy="863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84E940-069D-5585-33CA-30DAE4C6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651" y="4828067"/>
            <a:ext cx="10127019" cy="1902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C64450-FB95-4DBE-B7F8-6446FB438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960" y="3235727"/>
            <a:ext cx="7772400" cy="7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1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04023E-DBCF-06C1-5729-07D8DB92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74" y="1590394"/>
            <a:ext cx="10927597" cy="2929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818C89-7C3E-2122-1704-3234259DC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371" y="640081"/>
            <a:ext cx="71120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B3C44F-CCEA-0F58-441B-330137E5D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62" y="4860785"/>
            <a:ext cx="10813701" cy="8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26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3A4A93-7F3A-F61D-66B5-331810554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78" y="1358941"/>
            <a:ext cx="10616844" cy="4584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136CDB-23CF-C79B-CC7A-DCBA73D52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022" y="833161"/>
            <a:ext cx="7772400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20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FCB880-A772-5831-9750-291B9A02F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39" y="1646913"/>
            <a:ext cx="11069261" cy="30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5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8ABE8-3F06-027F-57CD-8D181A38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09" y="561703"/>
            <a:ext cx="5748491" cy="5734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DBED85-BBFE-783B-5B4A-2219E0D0C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59431"/>
            <a:ext cx="6016163" cy="33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73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501E32-D677-A92C-E053-69AA6861A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37" y="1147725"/>
            <a:ext cx="10871940" cy="3750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C0775E-B70F-5CFE-DB64-8D2CF5DD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582" y="5057945"/>
            <a:ext cx="6115595" cy="13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99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63AD10-E345-4F70-3E03-28108862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96" y="1358537"/>
            <a:ext cx="5178739" cy="4007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E32F0C-9998-F873-1087-AD5288B56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58538"/>
            <a:ext cx="5362303" cy="400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34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DEA3A-2649-5A3C-9506-71F95AF72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08" y="256848"/>
            <a:ext cx="10447497" cy="61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80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B65A83-8D45-EDBC-891E-685D80219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84" y="469325"/>
            <a:ext cx="10431632" cy="573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9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20407-35F4-6A80-2F22-EFB30D124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65" y="230639"/>
            <a:ext cx="9899469" cy="3198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D4220D-A88E-C45F-F0A4-9729BB7A0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265" y="3429000"/>
            <a:ext cx="9899469" cy="33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38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E6FFBE-0C05-4E6D-0D7C-330C6059F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31" y="1430753"/>
            <a:ext cx="11882337" cy="39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05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51B61-FBEA-1131-34BF-49741BB70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70" y="813583"/>
            <a:ext cx="10856259" cy="523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13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A9C5C-7E58-3BFB-D497-D9D27D6BE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4" y="671442"/>
            <a:ext cx="11135392" cy="55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7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4B8BA2-49C1-1BC9-6B2A-7D934D90F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3" y="2473614"/>
            <a:ext cx="10427374" cy="3404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A8C95-3DB6-8DE6-F59F-DADD984EC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13" y="337847"/>
            <a:ext cx="10427374" cy="1985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DB44DD-042C-5FD3-8B2A-4E448752B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812" y="5957089"/>
            <a:ext cx="7772400" cy="81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41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D6989E-121D-623B-5FB5-97C915CC1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858" y="948798"/>
            <a:ext cx="9445611" cy="496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13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BB52DB-F48C-67FF-A779-F3FB8C5D8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116255"/>
            <a:ext cx="7772400" cy="928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F456A2-A9CD-775E-6042-878D24BFB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2" y="1083429"/>
            <a:ext cx="7772400" cy="816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323F4-3596-2071-8CE0-AD53C916B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5" y="1939004"/>
            <a:ext cx="7772400" cy="888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CD01F-CF0D-A8DD-4C37-B78C5BC03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336" y="2971234"/>
            <a:ext cx="6638109" cy="36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5AFBC-0965-9D49-E346-5922AB5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47" y="622814"/>
            <a:ext cx="9989505" cy="5612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A81856-CD24-3DAF-90A3-2472C5D0B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532" y="952544"/>
            <a:ext cx="7772400" cy="77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6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8DF678-ADDF-F832-0904-25E026B9B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138" y="418341"/>
            <a:ext cx="8471724" cy="602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8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0A1478-5BA9-AA42-7D61-F84DC45C7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6" y="173914"/>
            <a:ext cx="7772400" cy="1964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78BDA4-A3C4-0FEA-D240-418CEE012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86" y="2037251"/>
            <a:ext cx="4713514" cy="340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7736A-F75F-A0E4-D186-0BBABA0F5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325" y="2663443"/>
            <a:ext cx="7772400" cy="1338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94B331-AFE5-FCA4-9E60-34DC7AA83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74" y="4719790"/>
            <a:ext cx="10881252" cy="108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399C3D-7F1A-C726-2EFD-EA563C0C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315" y="1579368"/>
            <a:ext cx="6254931" cy="32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2448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83028</TotalTime>
  <Words>153</Words>
  <Application>Microsoft Macintosh PowerPoint</Application>
  <PresentationFormat>Widescreen</PresentationFormat>
  <Paragraphs>16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760</cp:revision>
  <cp:lastPrinted>2026-03-08T07:39:22Z</cp:lastPrinted>
  <dcterms:created xsi:type="dcterms:W3CDTF">2022-09-11T17:16:20Z</dcterms:created>
  <dcterms:modified xsi:type="dcterms:W3CDTF">2026-03-08T07:43:00Z</dcterms:modified>
</cp:coreProperties>
</file>