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147480996" r:id="rId2"/>
    <p:sldId id="2147481096" r:id="rId3"/>
    <p:sldId id="2147481097" r:id="rId4"/>
    <p:sldId id="2147481098" r:id="rId5"/>
    <p:sldId id="2147481099" r:id="rId6"/>
    <p:sldId id="2147481100" r:id="rId7"/>
    <p:sldId id="2147481101" r:id="rId8"/>
    <p:sldId id="2147481062" r:id="rId9"/>
    <p:sldId id="2147481063" r:id="rId10"/>
    <p:sldId id="2147481064" r:id="rId11"/>
    <p:sldId id="2147481065" r:id="rId12"/>
    <p:sldId id="2147481066" r:id="rId13"/>
    <p:sldId id="2147481067" r:id="rId14"/>
    <p:sldId id="2147481068" r:id="rId15"/>
    <p:sldId id="2147481069" r:id="rId16"/>
    <p:sldId id="2147481070" r:id="rId17"/>
    <p:sldId id="2147481071" r:id="rId18"/>
    <p:sldId id="2147480845" r:id="rId19"/>
    <p:sldId id="2147480846" r:id="rId20"/>
    <p:sldId id="2147480847" r:id="rId21"/>
    <p:sldId id="2147481072" r:id="rId22"/>
    <p:sldId id="2147481073" r:id="rId23"/>
    <p:sldId id="2147481074" r:id="rId24"/>
    <p:sldId id="2147481075" r:id="rId25"/>
    <p:sldId id="2147481078" r:id="rId26"/>
    <p:sldId id="2147481079" r:id="rId27"/>
    <p:sldId id="2147481082" r:id="rId28"/>
    <p:sldId id="2147481083" r:id="rId29"/>
    <p:sldId id="2147481080" r:id="rId30"/>
    <p:sldId id="2147481081" r:id="rId31"/>
    <p:sldId id="2147481084" r:id="rId32"/>
    <p:sldId id="2147481086" r:id="rId33"/>
    <p:sldId id="2147481087" r:id="rId34"/>
    <p:sldId id="2147481088" r:id="rId35"/>
    <p:sldId id="2147481089" r:id="rId36"/>
    <p:sldId id="2147481090" r:id="rId37"/>
    <p:sldId id="2147481091" r:id="rId38"/>
    <p:sldId id="2147481085" r:id="rId39"/>
    <p:sldId id="2147481076" r:id="rId40"/>
    <p:sldId id="2147481092" r:id="rId41"/>
    <p:sldId id="2147481094" r:id="rId42"/>
    <p:sldId id="2147481095" r:id="rId43"/>
    <p:sldId id="2147480891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chard Wynn" initials="RW" lastIdx="4" clrIdx="0">
    <p:extLst>
      <p:ext uri="{19B8F6BF-5375-455C-9EA6-DF929625EA0E}">
        <p15:presenceInfo xmlns:p15="http://schemas.microsoft.com/office/powerpoint/2012/main" userId="S::richard.wynn@utsouthwestern.edu::69e79ec6-7356-4ec8-9e86-c16efcee08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282"/>
    <p:restoredTop sz="95263"/>
  </p:normalViewPr>
  <p:slideViewPr>
    <p:cSldViewPr snapToGrid="0">
      <p:cViewPr varScale="1">
        <p:scale>
          <a:sx n="115" d="100"/>
          <a:sy n="115" d="100"/>
        </p:scale>
        <p:origin x="135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6" d="100"/>
        <a:sy n="1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826A7-F94B-084F-A48D-54A632211272}" type="datetimeFigureOut">
              <a:rPr lang="en-US" smtClean="0"/>
              <a:t>5/10/26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69305-9CA1-6C45-A4BB-77FE49C23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8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6A972-7544-E846-B3D6-E7678B069D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821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5/10/26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7A584F-E7AA-8772-6CDD-E5E3755637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" y="-1"/>
            <a:ext cx="12166973" cy="32028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2436D6-408D-688F-EBC8-06722F41C04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" y="3219541"/>
            <a:ext cx="12166973" cy="3638459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8"/>
            <a:ext cx="3713821" cy="3621737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530" y="3219541"/>
            <a:ext cx="3713821" cy="3621737"/>
          </a:xfrm>
          <a:prstGeom prst="rect">
            <a:avLst/>
          </a:prstGeom>
        </p:spPr>
      </p:pic>
      <p:pic>
        <p:nvPicPr>
          <p:cNvPr id="23" name="Picture 16" descr="brown.png">
            <a:extLst>
              <a:ext uri="{FF2B5EF4-FFF2-40B4-BE49-F238E27FC236}">
                <a16:creationId xmlns:a16="http://schemas.microsoft.com/office/drawing/2014/main" id="{47BE445A-77D4-2DB3-F082-E7C842D8704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7472" y="1714508"/>
            <a:ext cx="3713821" cy="36217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EEBABBD-5BDD-3407-DB3B-36100E1263CE}"/>
              </a:ext>
            </a:extLst>
          </p:cNvPr>
          <p:cNvSpPr txBox="1">
            <a:spLocks/>
          </p:cNvSpPr>
          <p:nvPr/>
        </p:nvSpPr>
        <p:spPr>
          <a:xfrm>
            <a:off x="1345563" y="585970"/>
            <a:ext cx="9271753" cy="4784913"/>
          </a:xfrm>
          <a:prstGeom prst="rect">
            <a:avLst/>
          </a:prstGeom>
          <a:solidFill>
            <a:srgbClr val="FFC000">
              <a:alpha val="67843"/>
            </a:srgb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Literature Overview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Touchstone Diabetes Center</a:t>
            </a:r>
            <a:br>
              <a:rPr lang="en-US" sz="6600" b="1" dirty="0">
                <a:latin typeface="Arial" charset="0"/>
                <a:ea typeface="Arial" charset="0"/>
                <a:cs typeface="Arial" charset="0"/>
              </a:rPr>
            </a:br>
            <a:r>
              <a:rPr lang="en-US" sz="6600" b="1" dirty="0">
                <a:latin typeface="Arial" charset="0"/>
                <a:ea typeface="Arial" charset="0"/>
                <a:cs typeface="Arial" charset="0"/>
              </a:rPr>
              <a:t>UTSW Medical Center 5/11/2026</a:t>
            </a:r>
            <a:endParaRPr lang="en-US" sz="6600" b="1" dirty="0"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7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F8976-7702-F086-D0E6-228E2FEF7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926" y="662607"/>
            <a:ext cx="5586361" cy="5559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8E92ED-CFC5-33DA-385B-A1AE4228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10463"/>
            <a:ext cx="5980043" cy="323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0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48A871-315B-8D58-127F-C8E73391D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87" y="776754"/>
            <a:ext cx="10991425" cy="5304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22EDD0-498F-175A-2232-0617E9799B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937" y="893694"/>
            <a:ext cx="6464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580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F4415E-B50A-6BC3-74CD-C0CBBB56A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34" y="450549"/>
            <a:ext cx="4747591" cy="17768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3BF8B-D66D-8CA5-981E-1174F3162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35" y="2849217"/>
            <a:ext cx="5482666" cy="35582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B2CA34-6504-A2FA-CCB6-6019D63BE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143" y="1737018"/>
            <a:ext cx="5645588" cy="355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65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2320D-0E3A-CD91-C522-58AFBAA7C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21" y="1117318"/>
            <a:ext cx="11932157" cy="46233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E15BB8-DD97-9923-92E8-649A5A451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9678" y="640601"/>
            <a:ext cx="7772400" cy="69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0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1B809-9248-FD9F-FC1F-3892A42C0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18" y="1633448"/>
            <a:ext cx="11256963" cy="32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269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2C3FCE-3C79-1B4F-7B5A-7798DEA26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13" y="371061"/>
            <a:ext cx="6155208" cy="61158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1BA760-1FD3-06C6-DCD0-A3ED47F41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321" y="2135311"/>
            <a:ext cx="5478656" cy="258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28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6C6B7F-7F3B-9443-B6C9-4258C4D66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91" y="387648"/>
            <a:ext cx="10658061" cy="60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39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9AAB17-4265-2EFF-C788-6BEC5080B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0415"/>
            <a:ext cx="7772400" cy="63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08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30256-4141-11A4-77CE-13D27CA2A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225" y="1289513"/>
            <a:ext cx="10738581" cy="4432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AD174A-1273-F761-D0A8-1C12F14BE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972" y="133732"/>
            <a:ext cx="5749834" cy="11557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2B3851-05ED-3B4C-D201-4B4124FF0C5A}"/>
              </a:ext>
            </a:extLst>
          </p:cNvPr>
          <p:cNvSpPr txBox="1"/>
          <p:nvPr/>
        </p:nvSpPr>
        <p:spPr>
          <a:xfrm>
            <a:off x="2573383" y="5865223"/>
            <a:ext cx="6853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Speakman visiting May 22nd</a:t>
            </a:r>
          </a:p>
        </p:txBody>
      </p:sp>
    </p:spTree>
    <p:extLst>
      <p:ext uri="{BB962C8B-B14F-4D97-AF65-F5344CB8AC3E}">
        <p14:creationId xmlns:p14="http://schemas.microsoft.com/office/powerpoint/2010/main" val="11073728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03C398-8955-861A-B3AB-AFB2D93C8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9" y="1405528"/>
            <a:ext cx="11132527" cy="3401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009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A10B4C-2307-0505-F9B7-29FBC0E9D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64" y="362261"/>
            <a:ext cx="7767842" cy="4169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94BC0C-0AB6-4256-2AAB-DBEF7BD51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34" y="4284647"/>
            <a:ext cx="5440017" cy="2421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14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144709-009E-26B3-6094-C9E8D0EC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293" y="875212"/>
            <a:ext cx="5394939" cy="542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DD008-DB51-B77C-EBAC-804284350C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151" y="1922131"/>
            <a:ext cx="5684520" cy="301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273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69C5D-0245-58C1-9FF4-448D717D3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46" y="724891"/>
            <a:ext cx="11739011" cy="512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360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931BE-56B1-92E2-FD09-177F7690A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03" y="1519326"/>
            <a:ext cx="10878732" cy="3819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928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63C2B-ED26-D402-2AE5-2429BCAF6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403" y="654984"/>
            <a:ext cx="6308476" cy="5548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C449DE-E1B8-230D-B7C6-C60168E2D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552" y="2054087"/>
            <a:ext cx="5564448" cy="302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718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07F5D3-A1DD-B1F8-0063-63A1976BD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687" y="186855"/>
            <a:ext cx="1570383" cy="2045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CAC819-757B-BEEF-C013-78FEE526F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034" y="186855"/>
            <a:ext cx="5408163" cy="10721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744592-9C5E-EBA8-36F4-43A1C9CED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234" y="2436365"/>
            <a:ext cx="9789947" cy="330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50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38FEEC-E7B6-8C2B-EB0D-5BC3E06B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8776" y="193850"/>
            <a:ext cx="6708912" cy="1661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C0A7E4-0815-6ED6-438F-BD1473C37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8777" y="1855304"/>
            <a:ext cx="6708911" cy="1494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E04C74-E2E6-57C1-B558-4DD552917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8778" y="3213780"/>
            <a:ext cx="6708912" cy="36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9852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53C703-97B5-11CF-2EAD-8AE09C053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452" y="295335"/>
            <a:ext cx="9367904" cy="6052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60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88B183-B553-1C39-F1FD-253A75DE7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" y="1074170"/>
            <a:ext cx="11400183" cy="4497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1D600F-0FE4-8D0E-FF2B-507F58EA8E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3413" y="644848"/>
            <a:ext cx="3467100" cy="64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74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1C0A8-B1F4-5D8F-6013-6F0F75BF3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8" y="487824"/>
            <a:ext cx="9094304" cy="588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58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3CE85C-4E84-9F0E-1F5F-44981357F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10" y="516655"/>
            <a:ext cx="10260008" cy="551971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FFD6A3-F47C-8FE0-5CF9-9148BF8CECD9}"/>
              </a:ext>
            </a:extLst>
          </p:cNvPr>
          <p:cNvSpPr/>
          <p:nvPr/>
        </p:nvSpPr>
        <p:spPr>
          <a:xfrm>
            <a:off x="848139" y="4625009"/>
            <a:ext cx="3405809" cy="13782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094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8744F-7480-1604-3978-F9DB57F7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43234"/>
            <a:ext cx="7772400" cy="557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526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5D3309-52AB-4188-CA1C-25E5D2354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83" y="413901"/>
            <a:ext cx="7772400" cy="621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3D6195-0247-CD26-C0B3-1F88D020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7383" y="1877372"/>
            <a:ext cx="3988904" cy="310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86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B04477-C584-BB77-A6A2-785616B3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676698"/>
            <a:ext cx="9703904" cy="5504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569A7C-2B27-E3F7-7D9B-AFFDE1D3E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2939" y="161930"/>
            <a:ext cx="340995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487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8AAC88-FE67-8571-1D69-B97C12087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56589"/>
            <a:ext cx="7772400" cy="594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897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C0771-0042-B9EE-CDA4-99BEF502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300" y="865748"/>
            <a:ext cx="9677400" cy="51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1950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4C1C62-64CF-9EE8-173C-22FA08AD5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93" y="851918"/>
            <a:ext cx="10743977" cy="515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218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0CBE7-9AFD-D936-CEC3-DBE62807D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82" y="533837"/>
            <a:ext cx="11108635" cy="482859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599BF6-B789-B193-11C9-C250E02D3FE8}"/>
              </a:ext>
            </a:extLst>
          </p:cNvPr>
          <p:cNvSpPr/>
          <p:nvPr/>
        </p:nvSpPr>
        <p:spPr>
          <a:xfrm>
            <a:off x="702365" y="3962400"/>
            <a:ext cx="3551583" cy="1364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870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C77460-1811-04AB-4838-A945E74E1A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239" y="267062"/>
            <a:ext cx="8563561" cy="597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859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F6FC2A-AAB5-873F-55B6-3588E6727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2" y="333596"/>
            <a:ext cx="10180983" cy="599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18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BD353-0B33-F129-EB5E-19DD551EC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086" y="318052"/>
            <a:ext cx="3903827" cy="622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715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02AA6F-661E-0E8F-5EDA-B7CD7CEA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52" y="1271953"/>
            <a:ext cx="11572895" cy="40951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F801BE-4C8F-F187-BCB8-B2E1289F1B8D}"/>
              </a:ext>
            </a:extLst>
          </p:cNvPr>
          <p:cNvSpPr/>
          <p:nvPr/>
        </p:nvSpPr>
        <p:spPr>
          <a:xfrm>
            <a:off x="543339" y="3790122"/>
            <a:ext cx="3657600" cy="1537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0E6FFA-B5C5-F42C-3CEA-AE80FB153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6090" y="370436"/>
            <a:ext cx="4586357" cy="90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64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A9A1C4-9AD5-D81C-A922-97D861444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38" y="1200799"/>
            <a:ext cx="10452462" cy="445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2820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10418-632C-DE18-10E4-B647F1D06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04" y="432405"/>
            <a:ext cx="9728722" cy="554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338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80B3F3-BB2A-C35C-8945-1FB08DBAE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522" y="0"/>
            <a:ext cx="7772400" cy="3678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F7FE73-32EA-0C3E-7343-864DCAA56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1178" y="3827156"/>
            <a:ext cx="6245087" cy="29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922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FBFDC3-53EB-5BF2-D7E4-87C4E5128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990307"/>
            <a:ext cx="7772400" cy="48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513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ulpture of a shovel in a garden&#10;&#10;AI-generated content may be incorrect.">
            <a:extLst>
              <a:ext uri="{FF2B5EF4-FFF2-40B4-BE49-F238E27FC236}">
                <a16:creationId xmlns:a16="http://schemas.microsoft.com/office/drawing/2014/main" id="{96A45DB7-8AFA-D6FB-11D1-EEF6378B3D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" y="-1"/>
            <a:ext cx="12186116" cy="6861313"/>
          </a:xfrm>
          <a:prstGeom prst="rect">
            <a:avLst/>
          </a:prstGeom>
        </p:spPr>
      </p:pic>
      <p:pic>
        <p:nvPicPr>
          <p:cNvPr id="10" name="Picture 10" descr="beig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972" y="3103964"/>
            <a:ext cx="3713821" cy="3621737"/>
          </a:xfrm>
          <a:prstGeom prst="rect">
            <a:avLst/>
          </a:prstGeom>
        </p:spPr>
      </p:pic>
      <p:pic>
        <p:nvPicPr>
          <p:cNvPr id="14" name="Picture 14" descr="white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148" y="1714504"/>
            <a:ext cx="3713821" cy="3621737"/>
          </a:xfrm>
          <a:prstGeom prst="rect">
            <a:avLst/>
          </a:prstGeom>
        </p:spPr>
      </p:pic>
      <p:pic>
        <p:nvPicPr>
          <p:cNvPr id="16" name="Picture 16" descr="brown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1068" y="1714504"/>
            <a:ext cx="3713821" cy="362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85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 0.05867  0.027 0.10667  0.06 0.10667  C 0.099 0.10667  0.113 0.05333  0.119 0.02133  L 0.125 -0.02133  C 0.131 -0.05333  0.146 -0.10667  0.19 -0.10667  C 0.218 -0.10667  0.25 -0.05867  0.25 0  C 0.25 0.05867  0.218 0.10667  0.19 0.10667  C 0.146 0.10667  0.131 0.05333  0.125 0.02133  L 0.119 -0.02133  C 0.113 -0.05333  0.099 -0.10667  0.06 -0.10667  C 0.027 -0.10667  0 -0.05867  0 0  Z" pathEditMode="relative" ptsTypes="">
                                      <p:cBhvr>
                                        <p:cTn id="6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28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01 -0.38611 C 0.16745 -0.38611 0.225 -0.33958 0.225 -0.28333 C 0.225 -0.22361 0.16745 -0.17685 0.09701 -0.17685 C 0.02643 -0.17685 -0.03099 -0.13056 -0.03099 -0.07384 C -0.03099 -0.01759 0.02643 0.02917 0.09701 0.02917 C 0.16745 0.02917 0.225 0.07569 0.225 0.13194 C 0.225 0.18866 0.16745 0.23495 0.09701 0.23495 C 0.02643 0.23495 -0.03099 0.28171 -0.03099 0.34143 C -0.03099 0.39768 0.02643 0.44444 0.09701 0.44444 C 0.16745 0.44444 0.225 0.39768 0.225 0.34143 C 0.225 0.28171 0.16745 0.23495 0.09701 0.23495 C 0.02643 0.23495 -0.03099 0.18866 -0.03099 0.13194 C -0.03099 0.07569 0.02643 0.02917 0.09701 0.02917 C 0.16745 0.02917 0.225 -0.01759 0.225 -0.07384 C 0.225 -0.13056 0.16745 -0.17685 0.09701 -0.17685 C 0.02643 -0.17685 -0.03099 -0.22361 -0.03099 -0.28333 C -0.03099 -0.33958 0.02643 -0.38611 0.09701 -0.38611 Z " pathEditMode="relative" rAng="0" ptsTypes="fffffffffffffffff">
                                      <p:cBhvr>
                                        <p:cTn id="8" dur="4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52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792 -0.45208 C -0.04206 -0.45208 0.125 -0.25139 0.125 -0.00394 C 0.125 0.24352 -0.04206 0.44444 -0.24792 0.44444 C -0.45377 0.44444 -0.6207 0.24352 -0.6207 -0.00394 C -0.6207 -0.25139 -0.45377 -0.45208 -0.24792 -0.45208 Z " pathEditMode="relative" rAng="0" ptsTypes="fffff">
                                      <p:cBhvr>
                                        <p:cTn id="10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E8E56-164D-47C4-0818-07C5834AC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86" y="1652956"/>
            <a:ext cx="11192866" cy="34358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541780-7927-7505-22B0-98450E6EB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1852" y="708966"/>
            <a:ext cx="7772400" cy="64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32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6DE6D1-CE87-7DD4-4365-61542832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272" y="1431386"/>
            <a:ext cx="11460763" cy="399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17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609B03-AB59-D940-F302-5C6AD2967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74508"/>
            <a:ext cx="7772400" cy="570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95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CA1FB4-2F93-688F-E9FB-B9729B9D5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00" y="982884"/>
            <a:ext cx="7772400" cy="784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67554B-5C50-7750-1B9E-9D112E9BF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629208"/>
            <a:ext cx="10896600" cy="396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714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F9CA42-5706-AFA5-CB58-5B6920DC3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" y="1137436"/>
            <a:ext cx="12118752" cy="363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4632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87255</TotalTime>
  <Words>17</Words>
  <Application>Microsoft Macintosh PowerPoint</Application>
  <PresentationFormat>Widescreen</PresentationFormat>
  <Paragraphs>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Philipp Scherer</dc:creator>
  <cp:lastModifiedBy>Philipp Scherer</cp:lastModifiedBy>
  <cp:revision>808</cp:revision>
  <cp:lastPrinted>2026-05-11T04:53:02Z</cp:lastPrinted>
  <dcterms:created xsi:type="dcterms:W3CDTF">2022-09-11T17:16:20Z</dcterms:created>
  <dcterms:modified xsi:type="dcterms:W3CDTF">2026-05-11T04:59:07Z</dcterms:modified>
</cp:coreProperties>
</file>