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147480996" r:id="rId2"/>
    <p:sldId id="2147481050" r:id="rId3"/>
    <p:sldId id="2147481051" r:id="rId4"/>
    <p:sldId id="2147481038" r:id="rId5"/>
    <p:sldId id="2147481039" r:id="rId6"/>
    <p:sldId id="2147481040" r:id="rId7"/>
    <p:sldId id="2147480997" r:id="rId8"/>
    <p:sldId id="2147480998" r:id="rId9"/>
    <p:sldId id="2147480999" r:id="rId10"/>
    <p:sldId id="2147481000" r:id="rId11"/>
    <p:sldId id="2147481001" r:id="rId12"/>
    <p:sldId id="2147481002" r:id="rId13"/>
    <p:sldId id="2147481003" r:id="rId14"/>
    <p:sldId id="2147481004" r:id="rId15"/>
    <p:sldId id="2147481005" r:id="rId16"/>
    <p:sldId id="2147481006" r:id="rId17"/>
    <p:sldId id="2147481007" r:id="rId18"/>
    <p:sldId id="2147481008" r:id="rId19"/>
    <p:sldId id="2147481048" r:id="rId20"/>
    <p:sldId id="2147481052" r:id="rId21"/>
    <p:sldId id="2147481009" r:id="rId22"/>
    <p:sldId id="2147481010" r:id="rId23"/>
    <p:sldId id="2147481011" r:id="rId24"/>
    <p:sldId id="2147481058" r:id="rId25"/>
    <p:sldId id="2147481059" r:id="rId26"/>
    <p:sldId id="2147481060" r:id="rId27"/>
    <p:sldId id="2147481020" r:id="rId28"/>
    <p:sldId id="2147481021" r:id="rId29"/>
    <p:sldId id="2147481022" r:id="rId30"/>
    <p:sldId id="2147481025" r:id="rId31"/>
    <p:sldId id="2147481026" r:id="rId32"/>
    <p:sldId id="2147481036" r:id="rId33"/>
    <p:sldId id="2147481037" r:id="rId34"/>
    <p:sldId id="2147481014" r:id="rId35"/>
    <p:sldId id="2147481012" r:id="rId36"/>
    <p:sldId id="2147481018" r:id="rId37"/>
    <p:sldId id="2147481019" r:id="rId38"/>
    <p:sldId id="2147481023" r:id="rId39"/>
    <p:sldId id="2147481024" r:id="rId40"/>
    <p:sldId id="2147481027" r:id="rId41"/>
    <p:sldId id="2147481028" r:id="rId42"/>
    <p:sldId id="2147481013" r:id="rId43"/>
    <p:sldId id="2147481029" r:id="rId44"/>
    <p:sldId id="2147481056" r:id="rId45"/>
    <p:sldId id="2147481057" r:id="rId46"/>
    <p:sldId id="2147481030" r:id="rId47"/>
    <p:sldId id="2147481031" r:id="rId48"/>
    <p:sldId id="2147481032" r:id="rId49"/>
    <p:sldId id="2147481033" r:id="rId50"/>
    <p:sldId id="2147481034" r:id="rId51"/>
    <p:sldId id="2147481035" r:id="rId52"/>
    <p:sldId id="2147481015" r:id="rId53"/>
    <p:sldId id="2147481041" r:id="rId54"/>
    <p:sldId id="2147481042" r:id="rId55"/>
    <p:sldId id="2147481043" r:id="rId56"/>
    <p:sldId id="2147481044" r:id="rId57"/>
    <p:sldId id="2147481045" r:id="rId58"/>
    <p:sldId id="2147481046" r:id="rId59"/>
    <p:sldId id="2147481047" r:id="rId60"/>
    <p:sldId id="2147481017" r:id="rId61"/>
    <p:sldId id="2147481016" r:id="rId62"/>
    <p:sldId id="214748089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2"/>
    <p:restoredTop sz="95263"/>
  </p:normalViewPr>
  <p:slideViewPr>
    <p:cSldViewPr snapToGrid="0">
      <p:cViewPr varScale="1">
        <p:scale>
          <a:sx n="97" d="100"/>
          <a:sy n="97" d="100"/>
        </p:scale>
        <p:origin x="1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5/3/26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A12D7-B044-25BE-0754-A3A14892CDE0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5/4/2026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AC63F-D132-F5DE-B560-1A2880C4A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45" y="363918"/>
            <a:ext cx="10669526" cy="61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35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DD430-C68A-7ECE-DE6F-83E1909A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8" y="1340149"/>
            <a:ext cx="11013446" cy="38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BFF1F-8092-891E-B727-7704B5228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89" y="454110"/>
            <a:ext cx="10477821" cy="56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0D836-923F-A31D-6D13-D6809654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84" y="1047748"/>
            <a:ext cx="10068832" cy="43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75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274B1-4269-72F2-5686-F18D134D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64" y="208774"/>
            <a:ext cx="5927956" cy="3794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27D0EB-DC64-9168-AF0D-4F6B5B45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39" y="3863380"/>
            <a:ext cx="7772400" cy="27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8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F4B936-F575-3596-4EC2-9749E3915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3" y="1185977"/>
            <a:ext cx="11773213" cy="44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7807C-60FD-72C2-7650-B3697417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81" y="1161198"/>
            <a:ext cx="11706837" cy="1744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68B2C-1F3E-8313-D529-A5FD188A9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0" y="3362898"/>
            <a:ext cx="11653500" cy="23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2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6BD5F-ADF2-1169-38D0-2F84BBFF4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02" y="604458"/>
            <a:ext cx="10437305" cy="5249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D6BEB-ADD4-17C4-FE37-D15584EC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28" y="1003610"/>
            <a:ext cx="62357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9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8B188-41EC-1F39-97CB-0AFFB64A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5" y="1149919"/>
            <a:ext cx="12010670" cy="45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7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D613D-F1BD-709F-CCB0-343407D7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1" y="827848"/>
            <a:ext cx="10954987" cy="50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5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CDE9B-2E85-1B3B-C766-35BA6A21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69" y="498318"/>
            <a:ext cx="10008061" cy="5226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ECF5D-797A-45FE-BFAB-7A0EBD09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728" y="5689011"/>
            <a:ext cx="3895302" cy="7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3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03F74-F23A-6EBD-58B6-DD00F42E6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74" y="879754"/>
            <a:ext cx="11305587" cy="48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0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1D74B1-910E-2F55-8C2E-B664CECD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88" y="1207951"/>
            <a:ext cx="9483746" cy="3542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649EF6-24EA-CBEE-BA2B-8A6ED51A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324" y="4639777"/>
            <a:ext cx="4064310" cy="1579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0373D-1013-BF8A-D992-18406B31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644" y="5051176"/>
            <a:ext cx="4817946" cy="103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9CF41-2163-5905-9DD7-D36ABA56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14" y="585439"/>
            <a:ext cx="6136328" cy="5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3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B22AA6-D3D6-47C1-8672-61FDD7E73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952" y="908824"/>
            <a:ext cx="5152095" cy="50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30E26-7BC1-1909-0680-6A323512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37" y="1145551"/>
            <a:ext cx="11343926" cy="39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26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A5FAB-DB89-F223-035A-3D1893C3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21" y="318053"/>
            <a:ext cx="4508031" cy="4965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39818-5867-7BF1-6FD6-B113CD97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21" y="5283863"/>
            <a:ext cx="4500084" cy="1168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DB04B-B429-A8FB-8880-BDF9334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053" y="1806638"/>
            <a:ext cx="6018644" cy="32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74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3E3FE-E1C0-74EE-4CB9-C2B0BF172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08" y="277334"/>
            <a:ext cx="9266583" cy="63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6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00DB9-9F5A-EE5C-CD55-9A82659D7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1" y="1405110"/>
            <a:ext cx="11528810" cy="3456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55D5FD-A6BD-6A36-F406-2FAED1D59111}"/>
              </a:ext>
            </a:extLst>
          </p:cNvPr>
          <p:cNvSpPr txBox="1"/>
          <p:nvPr/>
        </p:nvSpPr>
        <p:spPr>
          <a:xfrm>
            <a:off x="3590692" y="5352585"/>
            <a:ext cx="6220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Endocrinol Metab. 2026 Apr 16. </a:t>
            </a:r>
          </a:p>
          <a:p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10.1152/ajpendo.00321.2025. Online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1478998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2C383-CD61-9299-E850-657A4361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78" y="493324"/>
            <a:ext cx="10383644" cy="54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5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A5ABE-9787-F56F-6A42-226DACC6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33" y="599859"/>
            <a:ext cx="10221733" cy="56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16083-D692-DD0E-9D49-259DC85B3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68" y="420166"/>
            <a:ext cx="8531664" cy="60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98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3253D-94BC-9F14-4C57-59522033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9" y="858541"/>
            <a:ext cx="10925642" cy="49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90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C2035F-8FEA-E998-3881-761572C1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55" y="1158964"/>
            <a:ext cx="11189601" cy="4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6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9389C-F7B7-69AF-F334-B80318C1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6" y="1263804"/>
            <a:ext cx="11114208" cy="3832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578EB-C5E2-4D57-5E49-E92DB1B1B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04" y="626636"/>
            <a:ext cx="7721600" cy="78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0F064-054E-014E-B7FA-D05177D0581C}"/>
              </a:ext>
            </a:extLst>
          </p:cNvPr>
          <p:cNvSpPr txBox="1"/>
          <p:nvPr/>
        </p:nvSpPr>
        <p:spPr>
          <a:xfrm>
            <a:off x="2038549" y="5908198"/>
            <a:ext cx="961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O’Neil:</a:t>
            </a:r>
          </a:p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Succinate is pro-inflammatory, itaconate is anti-inflammatory, fumarate is immunomodulatory</a:t>
            </a:r>
          </a:p>
        </p:txBody>
      </p:sp>
    </p:spTree>
    <p:extLst>
      <p:ext uri="{BB962C8B-B14F-4D97-AF65-F5344CB8AC3E}">
        <p14:creationId xmlns:p14="http://schemas.microsoft.com/office/powerpoint/2010/main" val="393005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EFB24-935D-BACE-13AC-AF60E429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43" y="1675165"/>
            <a:ext cx="11092113" cy="32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58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53C47-10FB-104F-851B-8478C25C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78" y="959005"/>
            <a:ext cx="4476439" cy="4605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69631-88F8-1262-EBF5-3A1002471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645" y="1561538"/>
            <a:ext cx="6436112" cy="34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64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E28B01-D011-DCD9-C29A-88721D7E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93" y="1553491"/>
            <a:ext cx="10471614" cy="34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2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67599-2B34-5074-F3C3-51C30784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85" y="433860"/>
            <a:ext cx="10319941" cy="57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3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93F2D-A6AB-2F10-9B2F-24734B218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17" y="118561"/>
            <a:ext cx="9669966" cy="66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8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B9D84-654E-7B44-9C74-05612CEB4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78" y="1033739"/>
            <a:ext cx="11534043" cy="42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D744B2-F115-D91F-02B4-F0C73015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6" y="1736945"/>
            <a:ext cx="11541868" cy="21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4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42888-10AF-6582-1694-B8E0B4B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5" y="1016451"/>
            <a:ext cx="11158412" cy="38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1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57A988-9096-17B9-AE43-99A01E6E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05" y="870179"/>
            <a:ext cx="10716137" cy="511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2D202-DBE8-35E5-3062-2F5EBEB39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26" y="923099"/>
            <a:ext cx="11342347" cy="477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8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EB784-B1A4-2143-0355-C97F93CD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41" y="505627"/>
            <a:ext cx="10482718" cy="5449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891898-65BA-DD37-27A3-E6DDA8A57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159" y="522249"/>
            <a:ext cx="7061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29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5F4C3-6D5F-0247-58C9-3720A316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96" y="1263300"/>
            <a:ext cx="11597429" cy="40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94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AE850-B77D-C9CB-D915-9D34E68D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5" y="437386"/>
            <a:ext cx="5772898" cy="5731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78542D-4776-5330-4A28-09895F03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6" y="1891925"/>
            <a:ext cx="5582478" cy="30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8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78A2A-5A23-9114-774E-BFCAACA8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548" y="265043"/>
            <a:ext cx="3517072" cy="623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6DE131-0521-7573-4667-BE25A8CFE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50" y="824627"/>
            <a:ext cx="10062458" cy="52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2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2DEF2-A171-B3EF-8926-80AFC467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95" y="1071079"/>
            <a:ext cx="10310409" cy="4715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25EDF2-B7DD-4A57-2697-0B237EC3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804" y="408535"/>
            <a:ext cx="7772400" cy="4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02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134D1-2075-257C-FDF2-981839CD0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52" y="965219"/>
            <a:ext cx="10427882" cy="466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71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8804D-3E23-4CE4-167C-25381B9B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39681"/>
            <a:ext cx="7772400" cy="5578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AA2B8C-7434-B0E7-A1F8-7C3FE9AADC7D}"/>
              </a:ext>
            </a:extLst>
          </p:cNvPr>
          <p:cNvSpPr/>
          <p:nvPr/>
        </p:nvSpPr>
        <p:spPr>
          <a:xfrm>
            <a:off x="2297151" y="702527"/>
            <a:ext cx="747132" cy="669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52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D1DF1-C3B7-B53B-A6B2-FD9074DFF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354" y="234175"/>
            <a:ext cx="4912613" cy="62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2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14F3C-D350-7F86-8D6F-34CB10C03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24" y="234175"/>
            <a:ext cx="6751507" cy="63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02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50DAC-475D-2650-7548-246828958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96" y="1134419"/>
            <a:ext cx="11218407" cy="4273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F1D23-8F65-59F6-A95D-AB7C57D67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03" y="713060"/>
            <a:ext cx="7759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68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9BB67-F744-0E68-4B66-259B6EDA3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87" y="214876"/>
            <a:ext cx="11188859" cy="3442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17A50-4AE8-7862-EB59-BA98FC325025}"/>
              </a:ext>
            </a:extLst>
          </p:cNvPr>
          <p:cNvSpPr txBox="1"/>
          <p:nvPr/>
        </p:nvSpPr>
        <p:spPr>
          <a:xfrm>
            <a:off x="1489394" y="3780802"/>
            <a:ext cx="87185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Protein restriction generally reduces energy expenditure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Choose larger quantities of low-protein, high-fat or high-carb foods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Increased total calorie intake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protein % in diet drops: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intake increases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expenditure may decrease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choices shift toward protein-seeking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2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95670-BC63-7BB8-7673-24184158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91" y="1042768"/>
            <a:ext cx="9996878" cy="5252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36C31-391A-93AE-CC44-12905A55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69" y="248062"/>
            <a:ext cx="7772400" cy="79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4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74862-777D-11B5-7E58-C9831B4B2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42323"/>
            <a:ext cx="7772400" cy="55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53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5DC52-706F-0211-90A6-0686AB8E0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94" y="655982"/>
            <a:ext cx="5475281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3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3BD328-C698-C057-195A-48C11FA8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0" y="1201649"/>
            <a:ext cx="10513800" cy="41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68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07657-6B9B-3C65-64A3-4F2FA4C2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9" y="245165"/>
            <a:ext cx="5456329" cy="6367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F43D9-B556-C051-1B01-44058688F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728" y="1497496"/>
            <a:ext cx="5367698" cy="42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57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F3F0B-647C-75C6-7CD6-8BDE302A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6" y="494217"/>
            <a:ext cx="10848067" cy="4197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6F569-923F-8679-58D8-76F6F06A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5" y="4881217"/>
            <a:ext cx="5026468" cy="7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77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8D5F1C-0741-47D1-1DEB-4381F5F87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00553"/>
            <a:ext cx="7772400" cy="52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3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6C028-397D-F97C-5A26-745E3D47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12" y="1881809"/>
            <a:ext cx="11499376" cy="2587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545C55-57A6-202E-E70A-57EEC6BDE22E}"/>
              </a:ext>
            </a:extLst>
          </p:cNvPr>
          <p:cNvSpPr/>
          <p:nvPr/>
        </p:nvSpPr>
        <p:spPr>
          <a:xfrm>
            <a:off x="636104" y="1881809"/>
            <a:ext cx="251792" cy="331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EF8E0-B8CD-2AB6-C803-F9847C9C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02970"/>
            <a:ext cx="777240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1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B01A5-20E0-4C5D-9BFE-B6312E7D2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51" y="683044"/>
            <a:ext cx="10345897" cy="54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179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63F0D-9B6B-CDBE-9D10-599DC2D4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78" y="164040"/>
            <a:ext cx="7772400" cy="177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498CE-E7C2-0CDD-E834-743D5815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078" y="1855546"/>
            <a:ext cx="7772400" cy="3369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7BB87-ACCE-049B-4D42-2CB7028F4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80" y="5509514"/>
            <a:ext cx="4897244" cy="8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914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11EEA-C9B2-5D52-4664-4D53E81E9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89" y="1191745"/>
            <a:ext cx="11279822" cy="390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4A0A7-5F11-B55A-5F8E-3F8F3F97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0" y="1488852"/>
            <a:ext cx="11041299" cy="34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BFA73-09B8-0700-7EB5-F44CD9C8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28" y="367713"/>
            <a:ext cx="5821373" cy="61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258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87054</TotalTime>
  <Words>88</Words>
  <Application>Microsoft Macintosh PowerPoint</Application>
  <PresentationFormat>Widescreen</PresentationFormat>
  <Paragraphs>14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805</cp:revision>
  <cp:lastPrinted>2026-05-04T04:09:14Z</cp:lastPrinted>
  <dcterms:created xsi:type="dcterms:W3CDTF">2022-09-11T17:16:20Z</dcterms:created>
  <dcterms:modified xsi:type="dcterms:W3CDTF">2026-05-04T04:19:20Z</dcterms:modified>
</cp:coreProperties>
</file>