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1"/>
  </p:notesMasterIdLst>
  <p:sldIdLst>
    <p:sldId id="2147474406" r:id="rId2"/>
    <p:sldId id="2147481492" r:id="rId3"/>
    <p:sldId id="2147481493" r:id="rId4"/>
    <p:sldId id="2147481494" r:id="rId5"/>
    <p:sldId id="2147481495" r:id="rId6"/>
    <p:sldId id="2147481496" r:id="rId7"/>
    <p:sldId id="2147481515" r:id="rId8"/>
    <p:sldId id="2147481516" r:id="rId9"/>
    <p:sldId id="2147481538" r:id="rId10"/>
    <p:sldId id="2147481539" r:id="rId11"/>
    <p:sldId id="2147481540" r:id="rId12"/>
    <p:sldId id="2147481541" r:id="rId13"/>
    <p:sldId id="2147481542" r:id="rId14"/>
    <p:sldId id="2147481504" r:id="rId15"/>
    <p:sldId id="2147481505" r:id="rId16"/>
    <p:sldId id="2147481506" r:id="rId17"/>
    <p:sldId id="2147481507" r:id="rId18"/>
    <p:sldId id="2147481508" r:id="rId19"/>
    <p:sldId id="2147481509" r:id="rId20"/>
    <p:sldId id="2147481510" r:id="rId21"/>
    <p:sldId id="2147481545" r:id="rId22"/>
    <p:sldId id="2147481537" r:id="rId23"/>
    <p:sldId id="2147481511" r:id="rId24"/>
    <p:sldId id="2147481512" r:id="rId25"/>
    <p:sldId id="2147481513" r:id="rId26"/>
    <p:sldId id="2147481514" r:id="rId27"/>
    <p:sldId id="2147481498" r:id="rId28"/>
    <p:sldId id="2147481517" r:id="rId29"/>
    <p:sldId id="2147481518" r:id="rId30"/>
    <p:sldId id="2147481519" r:id="rId31"/>
    <p:sldId id="2147481529" r:id="rId32"/>
    <p:sldId id="2147481531" r:id="rId33"/>
    <p:sldId id="2147481532" r:id="rId34"/>
    <p:sldId id="2147481533" r:id="rId35"/>
    <p:sldId id="2147481534" r:id="rId36"/>
    <p:sldId id="2147481530" r:id="rId37"/>
    <p:sldId id="2147481535" r:id="rId38"/>
    <p:sldId id="2147481536" r:id="rId39"/>
    <p:sldId id="2147481543" r:id="rId40"/>
    <p:sldId id="2147481544" r:id="rId41"/>
    <p:sldId id="2147481546" r:id="rId42"/>
    <p:sldId id="2147481547" r:id="rId43"/>
    <p:sldId id="2147481497" r:id="rId44"/>
    <p:sldId id="2147481502" r:id="rId45"/>
    <p:sldId id="2147481503" r:id="rId46"/>
    <p:sldId id="2147481520" r:id="rId47"/>
    <p:sldId id="2147481521" r:id="rId48"/>
    <p:sldId id="2147481522" r:id="rId49"/>
    <p:sldId id="2147481523" r:id="rId50"/>
    <p:sldId id="2147481527" r:id="rId51"/>
    <p:sldId id="2147481528" r:id="rId52"/>
    <p:sldId id="2147481548" r:id="rId53"/>
    <p:sldId id="2147481549" r:id="rId54"/>
    <p:sldId id="2147481550" r:id="rId55"/>
    <p:sldId id="2147481551" r:id="rId56"/>
    <p:sldId id="2147481524" r:id="rId57"/>
    <p:sldId id="2147481525" r:id="rId58"/>
    <p:sldId id="2147481526" r:id="rId59"/>
    <p:sldId id="2147481490" r:id="rId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ichard Wynn" initials="RW" lastIdx="4" clrIdx="0">
    <p:extLst>
      <p:ext uri="{19B8F6BF-5375-455C-9EA6-DF929625EA0E}">
        <p15:presenceInfo xmlns:p15="http://schemas.microsoft.com/office/powerpoint/2012/main" userId="S::richard.wynn@utsouthwestern.edu::69e79ec6-7356-4ec8-9e86-c16efcee08c5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313"/>
    <p:restoredTop sz="95263"/>
  </p:normalViewPr>
  <p:slideViewPr>
    <p:cSldViewPr snapToGrid="0">
      <p:cViewPr varScale="1">
        <p:scale>
          <a:sx n="97" d="100"/>
          <a:sy n="97" d="100"/>
        </p:scale>
        <p:origin x="14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5" d="100"/>
        <a:sy n="16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C826A7-F94B-084F-A48D-54A632211272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069305-9CA1-6C45-A4BB-77FE49C231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5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7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EDA895-6728-6579-8092-0C13B5061BE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48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  <p:pic>
        <p:nvPicPr>
          <p:cNvPr id="6" name="Picture 10" descr="beige.png">
            <a:extLst>
              <a:ext uri="{FF2B5EF4-FFF2-40B4-BE49-F238E27FC236}">
                <a16:creationId xmlns:a16="http://schemas.microsoft.com/office/drawing/2014/main" id="{88E79282-4523-D267-6D9A-90ADC8346B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5979" y="2327975"/>
            <a:ext cx="2785366" cy="2716303"/>
          </a:xfrm>
          <a:prstGeom prst="rect">
            <a:avLst/>
          </a:prstGeom>
        </p:spPr>
      </p:pic>
      <p:pic>
        <p:nvPicPr>
          <p:cNvPr id="7" name="Picture 14" descr="white.png">
            <a:extLst>
              <a:ext uri="{FF2B5EF4-FFF2-40B4-BE49-F238E27FC236}">
                <a16:creationId xmlns:a16="http://schemas.microsoft.com/office/drawing/2014/main" id="{1ACE8BCB-CED8-A065-DD42-2A828BED901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611" y="1285880"/>
            <a:ext cx="2785366" cy="2716303"/>
          </a:xfrm>
          <a:prstGeom prst="rect">
            <a:avLst/>
          </a:prstGeom>
        </p:spPr>
      </p:pic>
      <p:pic>
        <p:nvPicPr>
          <p:cNvPr id="8" name="Picture 16" descr="brown.png">
            <a:extLst>
              <a:ext uri="{FF2B5EF4-FFF2-40B4-BE49-F238E27FC236}">
                <a16:creationId xmlns:a16="http://schemas.microsoft.com/office/drawing/2014/main" id="{8C3C2D65-3DC5-3827-2347-CB46A76A62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50604" y="1285880"/>
            <a:ext cx="2785366" cy="27163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800A0C-1536-5D08-9338-5D5180F8DE96}"/>
              </a:ext>
            </a:extLst>
          </p:cNvPr>
          <p:cNvSpPr txBox="1">
            <a:spLocks/>
          </p:cNvSpPr>
          <p:nvPr/>
        </p:nvSpPr>
        <p:spPr>
          <a:xfrm>
            <a:off x="1676716" y="1163544"/>
            <a:ext cx="9271753" cy="4784913"/>
          </a:xfrm>
          <a:prstGeom prst="rect">
            <a:avLst/>
          </a:prstGeom>
          <a:solidFill>
            <a:srgbClr val="FFC000">
              <a:alpha val="67843"/>
            </a:srgbClr>
          </a:solidFill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Literature Overview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Touchstone Diabetes Center</a:t>
            </a:r>
            <a:br>
              <a:rPr lang="en-US" sz="6600" b="1" dirty="0">
                <a:latin typeface="Arial" charset="0"/>
                <a:ea typeface="Arial" charset="0"/>
                <a:cs typeface="Arial" charset="0"/>
              </a:rPr>
            </a:br>
            <a:r>
              <a:rPr lang="en-US" sz="6600" b="1" dirty="0">
                <a:latin typeface="Arial" charset="0"/>
                <a:ea typeface="Arial" charset="0"/>
                <a:cs typeface="Arial" charset="0"/>
              </a:rPr>
              <a:t>UTSW Medical Center 10/19/2026</a:t>
            </a:r>
            <a:endParaRPr lang="en-US" sz="6600" b="1" dirty="0">
              <a:latin typeface="Arial" panose="020B0604020202020204" pitchFamily="34" charset="0"/>
              <a:ea typeface="Arial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199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12" dur="2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14" dur="4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6" dur="2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AF13FD-7B40-8D1E-2146-9AAE044A6A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31" y="1265307"/>
            <a:ext cx="11386636" cy="469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8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EA30B6-BFB7-5925-54BC-1FC109FC2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145" y="1690012"/>
            <a:ext cx="10828072" cy="30851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327117-3C44-6005-5FF4-F36B00744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82" y="767681"/>
            <a:ext cx="11031253" cy="55753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AAFE81-47FF-1B5F-DF90-33E5DCE36F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2931" y="4775160"/>
            <a:ext cx="2730500" cy="195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38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5078A0-D8A4-B5BB-E05F-59C39D2B4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33" y="1276350"/>
            <a:ext cx="5118100" cy="4305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ED05BB-9C65-8DB1-78DD-B07A5E1BFC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283" y="848139"/>
            <a:ext cx="6460455" cy="5353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207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B8FB8D-D125-E288-E5AD-43491F413C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6449" y="3112605"/>
            <a:ext cx="5422900" cy="28194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A0163CF-CF69-39FF-47E2-2538F715F1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6450" y="170621"/>
            <a:ext cx="5499100" cy="12954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7D2D2A-58EE-0FA3-1219-4BCBCDCFA6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6449" y="1625600"/>
            <a:ext cx="5492595" cy="111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12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8A13D03-7360-FA4C-48D8-819A4C52E2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8357" y="361487"/>
            <a:ext cx="10563616" cy="27097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E1100F-6D8B-F6B3-E064-0E09FDF62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8473" y="179822"/>
            <a:ext cx="5143500" cy="698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BCA3D9-C72A-8ED5-CF75-FEB2B7D421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5087" y="3071191"/>
            <a:ext cx="7772400" cy="188489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F267FE-EF92-007B-78EB-7986F3A8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35087" y="4969125"/>
            <a:ext cx="7772400" cy="5898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B5E07D4-682D-EC29-F700-677AD75DE2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5087" y="5608696"/>
            <a:ext cx="7772400" cy="91100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BA27DF-96F5-BABC-CB86-BDDE114BC2DC}"/>
              </a:ext>
            </a:extLst>
          </p:cNvPr>
          <p:cNvSpPr txBox="1"/>
          <p:nvPr/>
        </p:nvSpPr>
        <p:spPr>
          <a:xfrm>
            <a:off x="212035" y="4200939"/>
            <a:ext cx="2103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SGLT2 Inhibitors!</a:t>
            </a:r>
          </a:p>
        </p:txBody>
      </p:sp>
    </p:spTree>
    <p:extLst>
      <p:ext uri="{BB962C8B-B14F-4D97-AF65-F5344CB8AC3E}">
        <p14:creationId xmlns:p14="http://schemas.microsoft.com/office/powerpoint/2010/main" val="644045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0C27FD7-5582-97FF-99E7-1642D37C3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98" y="963176"/>
            <a:ext cx="10570804" cy="436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911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5A8F98B-6796-D51B-547F-2A2320746A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517" y="422414"/>
            <a:ext cx="5463469" cy="375202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597A71-2906-ED4F-BA2F-2F333D153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583" y="3429000"/>
            <a:ext cx="6057900" cy="280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2281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888A31C-A06B-6AEC-9B7D-7ABA98358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0333" y="830345"/>
            <a:ext cx="10262616" cy="4377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26AD9B7-EF0C-8FFD-C489-FD8CBC44C7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5140" y="187527"/>
            <a:ext cx="5496527" cy="7638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158021-F506-8CAA-84BE-AE0017601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200" y="5208104"/>
            <a:ext cx="61976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307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E9080A-AFB4-765F-A630-5B053B89F9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675" y="1287876"/>
            <a:ext cx="11782650" cy="3920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251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0165405-2B5D-6E89-E00A-978A1197D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845" y="318670"/>
            <a:ext cx="6015890" cy="599660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516E21-5BD8-8AA6-C10F-F63736043B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092" y="2128212"/>
            <a:ext cx="5570700" cy="2377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513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E9FE4F-1C52-CA31-EF33-211F21313F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123" y="247881"/>
            <a:ext cx="11156076" cy="15709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9074C5-CA5D-8E12-53AB-A37E9798F1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123" y="2087570"/>
            <a:ext cx="11156076" cy="3984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C05D236-7B7D-115D-D526-CA7866CD2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495" y="2760420"/>
            <a:ext cx="11739830" cy="6685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12F936-DFDD-1AB3-06B2-DD4BD84EF0B5}"/>
              </a:ext>
            </a:extLst>
          </p:cNvPr>
          <p:cNvSpPr txBox="1"/>
          <p:nvPr/>
        </p:nvSpPr>
        <p:spPr>
          <a:xfrm>
            <a:off x="138088" y="3750513"/>
            <a:ext cx="10345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pulse values in Table 1 are 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baseline measurements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 they do not show the treatment effect.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4268B-F1E8-CF4F-132D-E4283E2FE37F}"/>
              </a:ext>
            </a:extLst>
          </p:cNvPr>
          <p:cNvSpPr txBox="1"/>
          <p:nvPr/>
        </p:nvSpPr>
        <p:spPr>
          <a:xfrm>
            <a:off x="138088" y="4370561"/>
            <a:ext cx="12149480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UBT251 paper actually does show an effect—it is easy to miss because the longitudinal data are in </a:t>
            </a: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supplementary Table S4.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The authors report:</a:t>
            </a:r>
          </a:p>
          <a:p>
            <a:pPr lvl="0"/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Heart rate increased during treatment and returned toward baseline after discontinuation.</a:t>
            </a:r>
          </a:p>
          <a:p>
            <a:pPr lvl="0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increase at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mg was numerically greater than the 6.7 beats/min reported for retatrutide 12 mg at week 24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0"/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Sinus tachycardia occurred in 7.1% of UBT251 recipients versus 2.0% with placebo.</a:t>
            </a:r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2994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0031C6-175B-9571-405A-BCF18461DD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89" y="780032"/>
            <a:ext cx="11016345" cy="5297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0264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9A5CA0F-E8FC-B0F8-740A-2471E09B4F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52" y="1005837"/>
            <a:ext cx="11017548" cy="420226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DC07F2-1CE8-3547-4735-78F28B9E9E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300" y="5337865"/>
            <a:ext cx="7251700" cy="63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5354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2915D9E-A26A-6197-2CE1-5D58F76B7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782" y="588219"/>
            <a:ext cx="9200322" cy="5681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087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B77DDA-D28F-EF8D-824C-52D87C1EB5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7473" y="168965"/>
            <a:ext cx="5417341" cy="652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062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ECF8D0-A616-6AC0-449F-7DE477EB76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76" y="1222956"/>
            <a:ext cx="11195648" cy="4064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1145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A23D20B-6E32-C75D-1314-29300D52C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44" y="339454"/>
            <a:ext cx="11515711" cy="322538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A419B5-0FF5-E67E-85CC-179AB5A7473C}"/>
              </a:ext>
            </a:extLst>
          </p:cNvPr>
          <p:cNvSpPr txBox="1"/>
          <p:nvPr/>
        </p:nvSpPr>
        <p:spPr>
          <a:xfrm>
            <a:off x="362864" y="3718679"/>
            <a:ext cx="1182913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ALIX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conserved, multifunctional adaptor and scaffold  protein</a:t>
            </a:r>
          </a:p>
          <a:p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ESCRT Pathway: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ALIX acts as a critical component of the ESCRT (Endosomal Sorting Complex Required for Transport) machinery.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 helps coordinate membrane remodeling events such as:</a:t>
            </a:r>
          </a:p>
          <a:p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Intralumenal vesicle formation (multivesicular bodies)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Cytokinesis (specifically the final abscission stage)</a:t>
            </a:r>
          </a:p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Exosome biogenesis and cargo loading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(such as </a:t>
            </a:r>
            <a:r>
              <a:rPr lang="en-US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syntenin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8908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C17EB85-6117-68B1-9FC7-A42EC2E29B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48" y="1170316"/>
            <a:ext cx="11711703" cy="401128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9166EB9-7694-65B6-9F9B-8A9F0B320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26051" y="495300"/>
            <a:ext cx="3225800" cy="571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0497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5D5AB80-B689-CB66-9476-01D86D79D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446809"/>
            <a:ext cx="7772400" cy="5964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618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1FAB83D-4054-488A-9DC2-F5F781578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940" y="1186815"/>
            <a:ext cx="11498119" cy="3928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1229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D2D9F72-5271-AFD1-F35A-E94909C4D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571" y="0"/>
            <a:ext cx="53508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9527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E0B4E1C-5094-6AF1-F0BA-4C52C76AB8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482" y="224183"/>
            <a:ext cx="1777599" cy="232023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3471E8-DC62-1392-FE45-FB4FCCF1A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0104" y="224183"/>
            <a:ext cx="5669446" cy="7447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730804-DB48-E08D-D930-D1B19D14A5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6753" y="499038"/>
            <a:ext cx="4140200" cy="46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28F1904-F245-E12B-6339-CBF590906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267" y="2637183"/>
            <a:ext cx="11615465" cy="3352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806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B63570-6B1F-80F5-66A6-9564AF560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57" y="438227"/>
            <a:ext cx="6814930" cy="59815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8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366C0-00C8-3AAA-A8B1-FF89F4DC7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881" y="0"/>
            <a:ext cx="9964237" cy="38942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C44D0C-1403-2C6B-E154-160A78628A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799" y="3894279"/>
            <a:ext cx="7772400" cy="2812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67982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10593E0-64EE-B535-CECF-F68BFCCA9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4208" y="99391"/>
            <a:ext cx="8303583" cy="505785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79543CB-9608-F48F-1CA1-E44FD64CBD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138" y="5326771"/>
            <a:ext cx="9811453" cy="143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3982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6407BE-731B-1BB5-ED27-2F8D8AD5C0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70" y="387626"/>
            <a:ext cx="11601730" cy="6082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27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FBEE73-D094-BDF5-556C-2F2CE2975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51" y="1518252"/>
            <a:ext cx="11168662" cy="335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817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852ADE-82E5-3F0B-1B10-79F28ED03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739" y="1077902"/>
            <a:ext cx="10598521" cy="511086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D0629B-DB70-3088-1295-4BA501670B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8024" y="1681369"/>
            <a:ext cx="35179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1130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A96302A-0C0A-E2CA-7BFD-55793D6F20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22" y="1122971"/>
            <a:ext cx="11293470" cy="4005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39E4733-042F-6B73-1992-1F5171E7B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0387" y="5347252"/>
            <a:ext cx="6781800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617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FC6FB28-8AE7-52CD-D7D0-9D49A304C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055" y="1237808"/>
            <a:ext cx="11565889" cy="403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467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73AC068-149A-F221-DFB5-F67C80804A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60" y="1735713"/>
            <a:ext cx="11507879" cy="3386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3688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DFDA11A-C792-783C-36B6-0A0F4A280F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6296" y="1701639"/>
            <a:ext cx="6050478" cy="34547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4F094BC-AAD6-582B-F497-87D96063B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49" y="1414117"/>
            <a:ext cx="5618421" cy="4029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404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5B3E268-A822-1775-58F7-491CFF2A8F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378" y="915879"/>
            <a:ext cx="10954874" cy="454401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22A85C1-F069-A3B4-C4E0-263B72000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227" y="461716"/>
            <a:ext cx="7701025" cy="45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2524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AD393D-B701-66CF-3FC7-7B11596C8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64" y="1741531"/>
            <a:ext cx="11723471" cy="337493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27AA9B1-5005-DD7D-54BA-7F68281E5C50}"/>
              </a:ext>
            </a:extLst>
          </p:cNvPr>
          <p:cNvSpPr txBox="1"/>
          <p:nvPr/>
        </p:nvSpPr>
        <p:spPr>
          <a:xfrm>
            <a:off x="1007165" y="5923722"/>
            <a:ext cx="8005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Infliximab is a monoclonal anti-</a:t>
            </a:r>
            <a:r>
              <a:rPr lang="en-US" sz="2400" b="1" dirty="0" err="1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TNFalpha</a:t>
            </a:r>
            <a:r>
              <a:rPr lang="en-US" sz="24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antibody…..</a:t>
            </a:r>
          </a:p>
        </p:txBody>
      </p:sp>
    </p:spTree>
    <p:extLst>
      <p:ext uri="{BB962C8B-B14F-4D97-AF65-F5344CB8AC3E}">
        <p14:creationId xmlns:p14="http://schemas.microsoft.com/office/powerpoint/2010/main" val="4234809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D1DE9BA-C6DD-99B3-BC4C-2A153801A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37" y="1198608"/>
            <a:ext cx="11842126" cy="396973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6B0A4A7-FE3E-ED16-1BB4-1FFE592529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987" y="513797"/>
            <a:ext cx="6512444" cy="493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97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F77FC9-3820-FE84-4A2D-0610C04822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628" y="1818851"/>
            <a:ext cx="10846355" cy="3495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0748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B6E4ED7-D33B-26F0-3A1A-6168AB2395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139" y="952500"/>
            <a:ext cx="4953000" cy="4953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E1BBB81-0769-FF8C-DF6E-1628143623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849344"/>
            <a:ext cx="5595730" cy="3159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050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850B439-A301-BBB9-4ACB-BC8240C9BF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593" y="880031"/>
            <a:ext cx="10856138" cy="4381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7855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6A83822-9994-C087-1FFA-3D371D394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9550" y="69850"/>
            <a:ext cx="6692900" cy="671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4895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859D495-F1F2-51F9-0E12-B0992641F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47" y="925715"/>
            <a:ext cx="11077040" cy="5006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1957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0A99ED-A815-7133-6A06-17A50C985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3373" y="352627"/>
            <a:ext cx="5119005" cy="6152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63755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321AEFD-EC02-712B-19BF-9DB83053A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754" y="252884"/>
            <a:ext cx="9474491" cy="436440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5542DE2-9B10-5A0C-76D6-8B05E2A73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0983" y="448642"/>
            <a:ext cx="5219310" cy="558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C4E133-B5BD-68B1-3584-B9A4B8EE9B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5615" y="4813048"/>
            <a:ext cx="9484838" cy="1123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99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7E981DB-DDD9-9934-343D-E530FD182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307" y="927100"/>
            <a:ext cx="4406900" cy="5003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915E837-356F-B946-C15C-857C25C494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7680" y="141081"/>
            <a:ext cx="4305300" cy="2070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C7714D-29A6-A720-A0C1-7C75FB0C6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9430" y="2211181"/>
            <a:ext cx="4241800" cy="2032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419E5CA-19E1-DBB4-1880-2E07C31ABC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2571" y="4432299"/>
            <a:ext cx="5695121" cy="199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5203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BD556C-9111-6028-2FE4-94D8AAF042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069" y="622300"/>
            <a:ext cx="3911600" cy="5613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620B0E6-2676-E97C-9B29-61D8A28D22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1133" y="622300"/>
            <a:ext cx="3632200" cy="56388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80E1E8F-A27B-A09C-1A8E-64E5219C3D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0883" y="622300"/>
            <a:ext cx="38862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7700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21B6F9-BDCB-2A49-3F8D-7BF5C6600E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12" y="1255990"/>
            <a:ext cx="10337775" cy="38063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2516BA-213B-95B6-0662-7AFE2ED470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490" y="464454"/>
            <a:ext cx="11602293" cy="423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2866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876618-47DA-AAE2-7407-43390AEA18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9394" y="270494"/>
            <a:ext cx="10206806" cy="48846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FE525EF-BCD7-C7F9-AE74-69EBDC7F4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054" y="5548820"/>
            <a:ext cx="11699891" cy="63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1560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5BCA66-851F-C1B7-288A-702195E85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799" y="1382942"/>
            <a:ext cx="7772400" cy="62004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9AC557-8741-F1DE-1BF9-7D7249807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941" y="2526967"/>
            <a:ext cx="11546117" cy="256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4351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CA7716-AE44-F28A-3390-3C5C0D419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124" y="972339"/>
            <a:ext cx="11731752" cy="3175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90C01C-E58B-0A4D-DC39-F296328F47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2857" y="4496905"/>
            <a:ext cx="3530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56077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2646B8-023F-0410-C7BC-3CB511AF2A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3900"/>
            <a:ext cx="11814556" cy="296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92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DF5940-F727-4697-688C-D0F8BA2CBF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8154"/>
            <a:ext cx="7772400" cy="544151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823336F-3717-3DCB-932C-98F5488959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5583593"/>
            <a:ext cx="7772400" cy="1274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89698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F9778D-737D-A340-1744-4BD3504927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54" y="1266267"/>
            <a:ext cx="11519919" cy="45646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76AF6C-F64A-2AD8-9A5F-9CE61B7EF5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296" y="1567345"/>
            <a:ext cx="33528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76863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1451A6-091E-19F1-0F2C-F215B3933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217" y="243583"/>
            <a:ext cx="10974279" cy="31854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3C9FEE4-A064-67CF-9996-3351ADA8FEB3}"/>
              </a:ext>
            </a:extLst>
          </p:cNvPr>
          <p:cNvSpPr txBox="1"/>
          <p:nvPr/>
        </p:nvSpPr>
        <p:spPr>
          <a:xfrm>
            <a:off x="967409" y="4134678"/>
            <a:ext cx="1082860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Carnosine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small dipeptide composed of β-alanine and L-histidine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abundant in skeletal muscle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certain brain regions. It helps buffer intracellular pH and can protect against oxidative stress and </a:t>
            </a:r>
          </a:p>
          <a:p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reactive carbonyl compounds. It is synthesized by </a:t>
            </a: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carnosine synthase, CARNS1</a:t>
            </a:r>
            <a:r>
              <a:rPr lang="en-US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using ATP. </a:t>
            </a:r>
          </a:p>
        </p:txBody>
      </p:sp>
    </p:spTree>
    <p:extLst>
      <p:ext uri="{BB962C8B-B14F-4D97-AF65-F5344CB8AC3E}">
        <p14:creationId xmlns:p14="http://schemas.microsoft.com/office/powerpoint/2010/main" val="25403642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69FD8A1-B77E-976D-8BD8-259F745C2C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943" y="768688"/>
            <a:ext cx="11555848" cy="33394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D0E5D0D-4A43-96C5-BEBB-315AEDDC14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8005" y="4496629"/>
            <a:ext cx="7086600" cy="64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86136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8D08767-18D7-DD20-38B7-2AEFA137ED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298691"/>
            <a:ext cx="7772400" cy="48293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E3FD0A3-3E20-6CEA-AB71-0B6BAE7670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400" y="5498824"/>
            <a:ext cx="62992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38613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878C8B-7C23-C44F-7AB8-81C4AABFC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939" y="412562"/>
            <a:ext cx="5741599" cy="603287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A8329B-D196-BD4C-D0B7-0EC81FD87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894" y="6006824"/>
            <a:ext cx="4533900" cy="62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01330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FCF383A-9CB5-6733-B533-F60B4EEE6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034" y="401010"/>
            <a:ext cx="11121887" cy="28630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C8A612-CBAA-1703-8A26-48FABFE89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034" y="4031422"/>
            <a:ext cx="4597400" cy="14986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03AB3ED-348C-55E9-B60C-5C44CA4AE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2089" y="4304472"/>
            <a:ext cx="47625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25733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E9CF656-3E91-E25D-2C00-7BFC33764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068" y="390939"/>
            <a:ext cx="4458568" cy="607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7680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5A44D1-239F-0BC3-E941-2DDBA290461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1656" y="1"/>
            <a:ext cx="6160345" cy="68092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1DB934-F053-73DF-9896-4EE522708D9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5000"/>
          </a:blip>
          <a:stretch>
            <a:fillRect/>
          </a:stretch>
        </p:blipFill>
        <p:spPr>
          <a:xfrm>
            <a:off x="-1" y="-43982"/>
            <a:ext cx="6031657" cy="6853277"/>
          </a:xfrm>
          <a:prstGeom prst="rect">
            <a:avLst/>
          </a:prstGeom>
        </p:spPr>
      </p:pic>
      <p:pic>
        <p:nvPicPr>
          <p:cNvPr id="10" name="Picture 10" descr="beige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972" y="3103968"/>
            <a:ext cx="3713821" cy="3621737"/>
          </a:xfrm>
          <a:prstGeom prst="rect">
            <a:avLst/>
          </a:prstGeom>
        </p:spPr>
      </p:pic>
      <p:pic>
        <p:nvPicPr>
          <p:cNvPr id="14" name="Picture 14" descr="white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151" y="1714508"/>
            <a:ext cx="3713821" cy="3621737"/>
          </a:xfrm>
          <a:prstGeom prst="rect">
            <a:avLst/>
          </a:prstGeom>
        </p:spPr>
      </p:pic>
      <p:pic>
        <p:nvPicPr>
          <p:cNvPr id="16" name="Picture 16" descr="brown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7472" y="1714508"/>
            <a:ext cx="3713821" cy="362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399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C 0 0.05867  0.027 0.10667  0.06 0.10667  C 0.099 0.10667  0.113 0.05333  0.119 0.02133  L 0.125 -0.02133  C 0.131 -0.05333  0.146 -0.10667  0.19 -0.10667  C 0.218 -0.10667  0.25 -0.05867  0.25 0  C 0.25 0.05867  0.218 0.10667  0.19 0.10667  C 0.146 0.10667  0.131 0.05333  0.125 0.02133  L 0.119 -0.02133  C 0.113 -0.05333  0.099 -0.10667  0.06 -0.10667  C 0.027 -0.10667  0 -0.05867  0 0  Z" pathEditMode="relative" ptsTypes="">
                                      <p:cBhvr>
                                        <p:cTn id="6" dur="2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8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701 -0.38611 C 0.16745 -0.38611 0.225 -0.33958 0.225 -0.28333 C 0.225 -0.22361 0.16745 -0.17685 0.09701 -0.17685 C 0.02643 -0.17685 -0.03099 -0.13056 -0.03099 -0.07384 C -0.03099 -0.01759 0.02643 0.02917 0.09701 0.02917 C 0.16745 0.02917 0.225 0.07569 0.225 0.13194 C 0.225 0.18866 0.16745 0.23495 0.09701 0.23495 C 0.02643 0.23495 -0.03099 0.28171 -0.03099 0.34143 C -0.03099 0.39768 0.02643 0.44444 0.09701 0.44444 C 0.16745 0.44444 0.225 0.39768 0.225 0.34143 C 0.225 0.28171 0.16745 0.23495 0.09701 0.23495 C 0.02643 0.23495 -0.03099 0.18866 -0.03099 0.13194 C -0.03099 0.07569 0.02643 0.02917 0.09701 0.02917 C 0.16745 0.02917 0.225 -0.01759 0.225 -0.07384 C 0.225 -0.13056 0.16745 -0.17685 0.09701 -0.17685 C 0.02643 -0.17685 -0.03099 -0.22361 -0.03099 -0.28333 C -0.03099 -0.33958 0.02643 -0.38611 0.09701 -0.38611 Z " pathEditMode="relative" rAng="0" ptsTypes="fffffffffffffffff">
                                      <p:cBhvr>
                                        <p:cTn id="8" dur="4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52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4792 -0.45208 C -0.04206 -0.45208 0.125 -0.25139 0.125 -0.00394 C 0.125 0.24352 -0.04206 0.44444 -0.24792 0.44444 C -0.45377 0.44444 -0.6207 0.24352 -0.6207 -0.00394 C -0.6207 -0.25139 -0.45377 -0.45208 -0.24792 -0.45208 Z " pathEditMode="relative" rAng="0" ptsTypes="fffff">
                                      <p:cBhvr>
                                        <p:cTn id="10" dur="2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93214</TotalTime>
  <Words>232</Words>
  <Application>Microsoft Macintosh PowerPoint</Application>
  <PresentationFormat>Widescreen</PresentationFormat>
  <Paragraphs>21</Paragraphs>
  <Slides>59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Calibri Light</vt:lpstr>
      <vt:lpstr>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Philipp Scherer</dc:creator>
  <cp:lastModifiedBy>Philipp Scherer</cp:lastModifiedBy>
  <cp:revision>892</cp:revision>
  <cp:lastPrinted>2026-10-12T04:55:26Z</cp:lastPrinted>
  <dcterms:created xsi:type="dcterms:W3CDTF">2022-09-11T17:16:20Z</dcterms:created>
  <dcterms:modified xsi:type="dcterms:W3CDTF">2026-10-19T02:11:39Z</dcterms:modified>
</cp:coreProperties>
</file>