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0"/>
  </p:notesMasterIdLst>
  <p:sldIdLst>
    <p:sldId id="2147474406" r:id="rId2"/>
    <p:sldId id="2147481492" r:id="rId3"/>
    <p:sldId id="2147481553" r:id="rId4"/>
    <p:sldId id="2147481587" r:id="rId5"/>
    <p:sldId id="2147481588" r:id="rId6"/>
    <p:sldId id="2147481589" r:id="rId7"/>
    <p:sldId id="2147481557" r:id="rId8"/>
    <p:sldId id="2147481558" r:id="rId9"/>
    <p:sldId id="2147481559" r:id="rId10"/>
    <p:sldId id="2147481560" r:id="rId11"/>
    <p:sldId id="2147481565" r:id="rId12"/>
    <p:sldId id="2147481561" r:id="rId13"/>
    <p:sldId id="2147481562" r:id="rId14"/>
    <p:sldId id="2147481563" r:id="rId15"/>
    <p:sldId id="2147481564" r:id="rId16"/>
    <p:sldId id="2147481566" r:id="rId17"/>
    <p:sldId id="2147481567" r:id="rId18"/>
    <p:sldId id="2147481568" r:id="rId19"/>
    <p:sldId id="2147481569" r:id="rId20"/>
    <p:sldId id="2147481601" r:id="rId21"/>
    <p:sldId id="2147481602" r:id="rId22"/>
    <p:sldId id="2147481603" r:id="rId23"/>
    <p:sldId id="2147481604" r:id="rId24"/>
    <p:sldId id="2147481605" r:id="rId25"/>
    <p:sldId id="2147481606" r:id="rId26"/>
    <p:sldId id="2147481607" r:id="rId27"/>
    <p:sldId id="2147481608" r:id="rId28"/>
    <p:sldId id="2147481599" r:id="rId29"/>
    <p:sldId id="2147481598" r:id="rId30"/>
    <p:sldId id="2147481600" r:id="rId31"/>
    <p:sldId id="2147481570" r:id="rId32"/>
    <p:sldId id="2147481571" r:id="rId33"/>
    <p:sldId id="2147481572" r:id="rId34"/>
    <p:sldId id="2147481573" r:id="rId35"/>
    <p:sldId id="2147481574" r:id="rId36"/>
    <p:sldId id="2147481590" r:id="rId37"/>
    <p:sldId id="2147481591" r:id="rId38"/>
    <p:sldId id="2147481592" r:id="rId39"/>
    <p:sldId id="2147481593" r:id="rId40"/>
    <p:sldId id="2147481594" r:id="rId41"/>
    <p:sldId id="2147481575" r:id="rId42"/>
    <p:sldId id="2147481576" r:id="rId43"/>
    <p:sldId id="2147481577" r:id="rId44"/>
    <p:sldId id="2147481578" r:id="rId45"/>
    <p:sldId id="2147481579" r:id="rId46"/>
    <p:sldId id="2147481580" r:id="rId47"/>
    <p:sldId id="2147481581" r:id="rId48"/>
    <p:sldId id="2147481490"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hard Wynn" initials="RW" lastIdx="4" clrIdx="0">
    <p:extLst>
      <p:ext uri="{19B8F6BF-5375-455C-9EA6-DF929625EA0E}">
        <p15:presenceInfo xmlns:p15="http://schemas.microsoft.com/office/powerpoint/2012/main" userId="S::richard.wynn@utsouthwestern.edu::69e79ec6-7356-4ec8-9e86-c16efcee08c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2F2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8367"/>
    <p:restoredTop sz="95263"/>
  </p:normalViewPr>
  <p:slideViewPr>
    <p:cSldViewPr snapToGrid="0">
      <p:cViewPr varScale="1">
        <p:scale>
          <a:sx n="99" d="100"/>
          <a:sy n="99" d="100"/>
        </p:scale>
        <p:origin x="1976" y="184"/>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C826A7-F94B-084F-A48D-54A632211272}" type="datetimeFigureOut">
              <a:rPr lang="en-US" smtClean="0"/>
              <a:t>10/25/26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069305-9CA1-6C45-A4BB-77FE49C231FE}" type="slidenum">
              <a:rPr lang="en-US" smtClean="0"/>
              <a:t>‹#›</a:t>
            </a:fld>
            <a:endParaRPr lang="en-US"/>
          </a:p>
        </p:txBody>
      </p:sp>
    </p:spTree>
    <p:extLst>
      <p:ext uri="{BB962C8B-B14F-4D97-AF65-F5344CB8AC3E}">
        <p14:creationId xmlns:p14="http://schemas.microsoft.com/office/powerpoint/2010/main" val="350958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Redrawn from the supplied screenshot. Numerical findings and original forest plot preserved. The forest plot and anatomical illustration remain image elements because source data were not supplied. Source shown in supplied slide: Klein H et al. Circulation 2026.</a:t>
            </a:r>
          </a:p>
          <a:p>
            <a:r>
              <a:rPr dirty="0"/>
              <a:t>Formatting: Arial, gold #FFC000 text, exact photographic background from Sample Presentation2.pptx (libfile_53a7fddce0048191a1dc5e36b5ffe4f3). Use this as Philipp Scherer’s default presentation format going forward. Panel A label removed.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10/25/26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10/25/26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10/25/26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10/25/26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10/25/26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5" Type="http://schemas.openxmlformats.org/officeDocument/2006/relationships/hyperlink" Target="https://doi.org/10.1016/j.soard.2026.10.009" TargetMode="External"/><Relationship Id="rId4" Type="http://schemas.openxmlformats.org/officeDocument/2006/relationships/hyperlink" Target="https://www.researchgate.net/journal/Surgery-for-Obesity-and-Related-Diseases-1878-7533?_tp=eyJjb250ZXh0Ijp7ImZpcnN0UGFnZSI6InB1YmxpY2F0aW9uIiwicGFnZSI6InB1YmxpY2F0aW9uIn19"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3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7.xml"/><Relationship Id="rId4" Type="http://schemas.openxmlformats.org/officeDocument/2006/relationships/image" Target="../media/image75.png"/></Relationships>
</file>

<file path=ppt/slides/_rels/slide4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8EDA895-6728-6579-8092-0C13B5061BE0}"/>
              </a:ext>
            </a:extLst>
          </p:cNvPr>
          <p:cNvPicPr>
            <a:picLocks noChangeAspect="1"/>
          </p:cNvPicPr>
          <p:nvPr/>
        </p:nvPicPr>
        <p:blipFill>
          <a:blip r:embed="rId2">
            <a:alphaModFix amt="63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10" descr="beige.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67972" y="3103968"/>
            <a:ext cx="3713821" cy="3621737"/>
          </a:xfrm>
          <a:prstGeom prst="rect">
            <a:avLst/>
          </a:prstGeom>
        </p:spPr>
      </p:pic>
      <p:pic>
        <p:nvPicPr>
          <p:cNvPr id="14" name="Picture 14" descr="white.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4148" y="1714508"/>
            <a:ext cx="3713821" cy="3621737"/>
          </a:xfrm>
          <a:prstGeom prst="rect">
            <a:avLst/>
          </a:prstGeom>
        </p:spPr>
      </p:pic>
      <p:pic>
        <p:nvPicPr>
          <p:cNvPr id="16" name="Picture 16" descr="brown.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067472" y="1714508"/>
            <a:ext cx="3713821" cy="3621737"/>
          </a:xfrm>
          <a:prstGeom prst="rect">
            <a:avLst/>
          </a:prstGeom>
        </p:spPr>
      </p:pic>
      <p:pic>
        <p:nvPicPr>
          <p:cNvPr id="6" name="Picture 10" descr="beige.png">
            <a:extLst>
              <a:ext uri="{FF2B5EF4-FFF2-40B4-BE49-F238E27FC236}">
                <a16:creationId xmlns:a16="http://schemas.microsoft.com/office/drawing/2014/main" id="{88E79282-4523-D267-6D9A-90ADC8346B6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75979" y="2327975"/>
            <a:ext cx="2785366" cy="2716303"/>
          </a:xfrm>
          <a:prstGeom prst="rect">
            <a:avLst/>
          </a:prstGeom>
        </p:spPr>
      </p:pic>
      <p:pic>
        <p:nvPicPr>
          <p:cNvPr id="7" name="Picture 14" descr="white.png">
            <a:extLst>
              <a:ext uri="{FF2B5EF4-FFF2-40B4-BE49-F238E27FC236}">
                <a16:creationId xmlns:a16="http://schemas.microsoft.com/office/drawing/2014/main" id="{1ACE8BCB-CED8-A065-DD42-2A828BED90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0611" y="1285880"/>
            <a:ext cx="2785366" cy="2716303"/>
          </a:xfrm>
          <a:prstGeom prst="rect">
            <a:avLst/>
          </a:prstGeom>
        </p:spPr>
      </p:pic>
      <p:pic>
        <p:nvPicPr>
          <p:cNvPr id="8" name="Picture 16" descr="brown.png">
            <a:extLst>
              <a:ext uri="{FF2B5EF4-FFF2-40B4-BE49-F238E27FC236}">
                <a16:creationId xmlns:a16="http://schemas.microsoft.com/office/drawing/2014/main" id="{8C3C2D65-3DC5-3827-2347-CB46A76A620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50604" y="1285880"/>
            <a:ext cx="2785366" cy="2716303"/>
          </a:xfrm>
          <a:prstGeom prst="rect">
            <a:avLst/>
          </a:prstGeom>
        </p:spPr>
      </p:pic>
      <p:sp>
        <p:nvSpPr>
          <p:cNvPr id="2" name="Title 1">
            <a:extLst>
              <a:ext uri="{FF2B5EF4-FFF2-40B4-BE49-F238E27FC236}">
                <a16:creationId xmlns:a16="http://schemas.microsoft.com/office/drawing/2014/main" id="{D7800A0C-1536-5D08-9338-5D5180F8DE96}"/>
              </a:ext>
            </a:extLst>
          </p:cNvPr>
          <p:cNvSpPr txBox="1">
            <a:spLocks/>
          </p:cNvSpPr>
          <p:nvPr/>
        </p:nvSpPr>
        <p:spPr>
          <a:xfrm>
            <a:off x="1676716" y="1163544"/>
            <a:ext cx="9271753" cy="4784913"/>
          </a:xfrm>
          <a:prstGeom prst="rect">
            <a:avLst/>
          </a:prstGeom>
          <a:solidFill>
            <a:srgbClr val="FFC000">
              <a:alpha val="67843"/>
            </a:srgbClr>
          </a:solid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600" b="1" dirty="0">
                <a:latin typeface="Arial" charset="0"/>
                <a:ea typeface="Arial" charset="0"/>
                <a:cs typeface="Arial" charset="0"/>
              </a:rPr>
              <a:t>Literature Overview</a:t>
            </a:r>
            <a:br>
              <a:rPr lang="en-US" sz="6600" b="1" dirty="0">
                <a:latin typeface="Arial" charset="0"/>
                <a:ea typeface="Arial" charset="0"/>
                <a:cs typeface="Arial" charset="0"/>
              </a:rPr>
            </a:br>
            <a:r>
              <a:rPr lang="en-US" sz="6600" b="1" dirty="0">
                <a:latin typeface="Arial" charset="0"/>
                <a:ea typeface="Arial" charset="0"/>
                <a:cs typeface="Arial" charset="0"/>
              </a:rPr>
              <a:t>Touchstone Diabetes Center</a:t>
            </a:r>
            <a:br>
              <a:rPr lang="en-US" sz="6600" b="1" dirty="0">
                <a:latin typeface="Arial" charset="0"/>
                <a:ea typeface="Arial" charset="0"/>
                <a:cs typeface="Arial" charset="0"/>
              </a:rPr>
            </a:br>
            <a:r>
              <a:rPr lang="en-US" sz="6600" b="1" dirty="0">
                <a:latin typeface="Arial" charset="0"/>
                <a:ea typeface="Arial" charset="0"/>
                <a:cs typeface="Arial" charset="0"/>
              </a:rPr>
              <a:t>UTSW Medical Center 10/26/2026</a:t>
            </a:r>
            <a:endParaRPr lang="en-US" sz="6600" b="1" dirty="0">
              <a:latin typeface="Arial" panose="020B0604020202020204" pitchFamily="34" charset="0"/>
              <a:ea typeface="Arial" charset="0"/>
              <a:cs typeface="Arial" panose="020B0604020202020204" pitchFamily="34" charset="0"/>
            </a:endParaRPr>
          </a:p>
        </p:txBody>
      </p:sp>
    </p:spTree>
    <p:extLst>
      <p:ext uri="{BB962C8B-B14F-4D97-AF65-F5344CB8AC3E}">
        <p14:creationId xmlns:p14="http://schemas.microsoft.com/office/powerpoint/2010/main" val="1981997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path" presetSubtype="0" repeatCount="indefinite" accel="50000" decel="50000" fill="hold" nodeType="withEffect">
                                  <p:stCondLst>
                                    <p:cond delay="0"/>
                                  </p:stCondLst>
                                  <p:childTnLst>
                                    <p:animMotion origin="layout" path="M 0 0  C 0 0.05867  0.027 0.10667  0.06 0.10667  C 0.099 0.10667  0.113 0.05333  0.119 0.02133  L 0.125 -0.02133  C 0.131 -0.05333  0.146 -0.10667  0.19 -0.10667  C 0.218 -0.10667  0.25 -0.05867  0.25 0  C 0.25 0.05867  0.218 0.10667  0.19 0.10667  C 0.146 0.10667  0.131 0.05333  0.125 0.02133  L 0.119 -0.02133  C 0.113 -0.05333  0.099 -0.10667  0.06 -0.10667  C 0.027 -0.10667  0 -0.05867  0 0  Z" pathEditMode="relative" ptsTypes="">
                                      <p:cBhvr>
                                        <p:cTn id="6" dur="20000" fill="hold"/>
                                        <p:tgtEl>
                                          <p:spTgt spid="14"/>
                                        </p:tgtEl>
                                        <p:attrNameLst>
                                          <p:attrName>ppt_x</p:attrName>
                                          <p:attrName>ppt_y</p:attrName>
                                        </p:attrNameLst>
                                      </p:cBhvr>
                                    </p:animMotion>
                                  </p:childTnLst>
                                </p:cTn>
                              </p:par>
                              <p:par>
                                <p:cTn id="7" presetID="28" presetClass="path" presetSubtype="0" repeatCount="indefinite" accel="50000" decel="50000" fill="hold" nodeType="withEffect">
                                  <p:stCondLst>
                                    <p:cond delay="0"/>
                                  </p:stCondLst>
                                  <p:childTnLst>
                                    <p:animMotion origin="layout" path="M 0.09701 -0.38611 C 0.16745 -0.38611 0.225 -0.33958 0.225 -0.28333 C 0.225 -0.22361 0.16745 -0.17685 0.09701 -0.17685 C 0.02643 -0.17685 -0.03099 -0.13056 -0.03099 -0.07384 C -0.03099 -0.01759 0.02643 0.02917 0.09701 0.02917 C 0.16745 0.02917 0.225 0.07569 0.225 0.13194 C 0.225 0.18866 0.16745 0.23495 0.09701 0.23495 C 0.02643 0.23495 -0.03099 0.28171 -0.03099 0.34143 C -0.03099 0.39768 0.02643 0.44444 0.09701 0.44444 C 0.16745 0.44444 0.225 0.39768 0.225 0.34143 C 0.225 0.28171 0.16745 0.23495 0.09701 0.23495 C 0.02643 0.23495 -0.03099 0.18866 -0.03099 0.13194 C -0.03099 0.07569 0.02643 0.02917 0.09701 0.02917 C 0.16745 0.02917 0.225 -0.01759 0.225 -0.07384 C 0.225 -0.13056 0.16745 -0.17685 0.09701 -0.17685 C 0.02643 -0.17685 -0.03099 -0.22361 -0.03099 -0.28333 C -0.03099 -0.33958 0.02643 -0.38611 0.09701 -0.38611 Z " pathEditMode="relative" rAng="0" ptsTypes="fffffffffffffffff">
                                      <p:cBhvr>
                                        <p:cTn id="8" dur="40000" fill="hold"/>
                                        <p:tgtEl>
                                          <p:spTgt spid="10"/>
                                        </p:tgtEl>
                                        <p:attrNameLst>
                                          <p:attrName>ppt_x</p:attrName>
                                          <p:attrName>ppt_y</p:attrName>
                                        </p:attrNameLst>
                                      </p:cBhvr>
                                      <p:rCtr x="0" y="41528"/>
                                    </p:animMotion>
                                  </p:childTnLst>
                                </p:cTn>
                              </p:par>
                              <p:par>
                                <p:cTn id="9" presetID="1" presetClass="path" presetSubtype="0" repeatCount="indefinite" accel="50000" decel="50000" fill="hold" nodeType="withEffect">
                                  <p:stCondLst>
                                    <p:cond delay="0"/>
                                  </p:stCondLst>
                                  <p:childTnLst>
                                    <p:animMotion origin="layout" path="M -0.24792 -0.45208 C -0.04206 -0.45208 0.125 -0.25139 0.125 -0.00394 C 0.125 0.24352 -0.04206 0.44444 -0.24792 0.44444 C -0.45377 0.44444 -0.6207 0.24352 -0.6207 -0.00394 C -0.6207 -0.25139 -0.45377 -0.45208 -0.24792 -0.45208 Z " pathEditMode="relative" rAng="0" ptsTypes="fffff">
                                      <p:cBhvr>
                                        <p:cTn id="10" dur="25000" fill="hold"/>
                                        <p:tgtEl>
                                          <p:spTgt spid="16"/>
                                        </p:tgtEl>
                                        <p:attrNameLst>
                                          <p:attrName>ppt_x</p:attrName>
                                          <p:attrName>ppt_y</p:attrName>
                                        </p:attrNameLst>
                                      </p:cBhvr>
                                      <p:rCtr x="0" y="44815"/>
                                    </p:animMotion>
                                  </p:childTnLst>
                                </p:cTn>
                              </p:par>
                              <p:par>
                                <p:cTn id="11" presetID="26" presetClass="path" presetSubtype="0" repeatCount="indefinite" accel="50000" decel="50000" fill="hold" nodeType="withEffect">
                                  <p:stCondLst>
                                    <p:cond delay="0"/>
                                  </p:stCondLst>
                                  <p:childTnLst>
                                    <p:animMotion origin="layout" path="M 0 0  C 0 0.05867  0.027 0.10667  0.06 0.10667  C 0.099 0.10667  0.113 0.05333  0.119 0.02133  L 0.125 -0.02133  C 0.131 -0.05333  0.146 -0.10667  0.19 -0.10667  C 0.218 -0.10667  0.25 -0.05867  0.25 0  C 0.25 0.05867  0.218 0.10667  0.19 0.10667  C 0.146 0.10667  0.131 0.05333  0.125 0.02133  L 0.119 -0.02133  C 0.113 -0.05333  0.099 -0.10667  0.06 -0.10667  C 0.027 -0.10667  0 -0.05867  0 0  Z" pathEditMode="relative" ptsTypes="">
                                      <p:cBhvr>
                                        <p:cTn id="12" dur="20000" fill="hold"/>
                                        <p:tgtEl>
                                          <p:spTgt spid="7"/>
                                        </p:tgtEl>
                                        <p:attrNameLst>
                                          <p:attrName>ppt_x</p:attrName>
                                          <p:attrName>ppt_y</p:attrName>
                                        </p:attrNameLst>
                                      </p:cBhvr>
                                    </p:animMotion>
                                  </p:childTnLst>
                                </p:cTn>
                              </p:par>
                              <p:par>
                                <p:cTn id="13" presetID="28" presetClass="path" presetSubtype="0" repeatCount="indefinite" accel="50000" decel="50000" fill="hold" nodeType="withEffect">
                                  <p:stCondLst>
                                    <p:cond delay="0"/>
                                  </p:stCondLst>
                                  <p:childTnLst>
                                    <p:animMotion origin="layout" path="M 0.09701 -0.38611 C 0.16745 -0.38611 0.225 -0.33958 0.225 -0.28333 C 0.225 -0.22361 0.16745 -0.17685 0.09701 -0.17685 C 0.02643 -0.17685 -0.03099 -0.13056 -0.03099 -0.07384 C -0.03099 -0.01759 0.02643 0.02917 0.09701 0.02917 C 0.16745 0.02917 0.225 0.07569 0.225 0.13194 C 0.225 0.18866 0.16745 0.23495 0.09701 0.23495 C 0.02643 0.23495 -0.03099 0.28171 -0.03099 0.34143 C -0.03099 0.39768 0.02643 0.44444 0.09701 0.44444 C 0.16745 0.44444 0.225 0.39768 0.225 0.34143 C 0.225 0.28171 0.16745 0.23495 0.09701 0.23495 C 0.02643 0.23495 -0.03099 0.18866 -0.03099 0.13194 C -0.03099 0.07569 0.02643 0.02917 0.09701 0.02917 C 0.16745 0.02917 0.225 -0.01759 0.225 -0.07384 C 0.225 -0.13056 0.16745 -0.17685 0.09701 -0.17685 C 0.02643 -0.17685 -0.03099 -0.22361 -0.03099 -0.28333 C -0.03099 -0.33958 0.02643 -0.38611 0.09701 -0.38611 Z " pathEditMode="relative" rAng="0" ptsTypes="fffffffffffffffff">
                                      <p:cBhvr>
                                        <p:cTn id="14" dur="40000" fill="hold"/>
                                        <p:tgtEl>
                                          <p:spTgt spid="6"/>
                                        </p:tgtEl>
                                        <p:attrNameLst>
                                          <p:attrName>ppt_x</p:attrName>
                                          <p:attrName>ppt_y</p:attrName>
                                        </p:attrNameLst>
                                      </p:cBhvr>
                                      <p:rCtr x="0" y="41528"/>
                                    </p:animMotion>
                                  </p:childTnLst>
                                </p:cTn>
                              </p:par>
                              <p:par>
                                <p:cTn id="15" presetID="1" presetClass="path" presetSubtype="0" repeatCount="indefinite" accel="50000" decel="50000" fill="hold" nodeType="withEffect">
                                  <p:stCondLst>
                                    <p:cond delay="0"/>
                                  </p:stCondLst>
                                  <p:childTnLst>
                                    <p:animMotion origin="layout" path="M -0.24792 -0.45208 C -0.04206 -0.45208 0.125 -0.25139 0.125 -0.00394 C 0.125 0.24352 -0.04206 0.44444 -0.24792 0.44444 C -0.45377 0.44444 -0.6207 0.24352 -0.6207 -0.00394 C -0.6207 -0.25139 -0.45377 -0.45208 -0.24792 -0.45208 Z " pathEditMode="relative" rAng="0" ptsTypes="fffff">
                                      <p:cBhvr>
                                        <p:cTn id="16" dur="25000" fill="hold"/>
                                        <p:tgtEl>
                                          <p:spTgt spid="8"/>
                                        </p:tgtEl>
                                        <p:attrNameLst>
                                          <p:attrName>ppt_x</p:attrName>
                                          <p:attrName>ppt_y</p:attrName>
                                        </p:attrNameLst>
                                      </p:cBhvr>
                                      <p:rCtr x="0" y="4481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765A074-4C2A-CBC2-342B-9072C39ED1FC}"/>
              </a:ext>
            </a:extLst>
          </p:cNvPr>
          <p:cNvPicPr>
            <a:picLocks noChangeAspect="1"/>
          </p:cNvPicPr>
          <p:nvPr/>
        </p:nvPicPr>
        <p:blipFill>
          <a:blip r:embed="rId2"/>
          <a:stretch>
            <a:fillRect/>
          </a:stretch>
        </p:blipFill>
        <p:spPr>
          <a:xfrm>
            <a:off x="719461" y="613768"/>
            <a:ext cx="10753077" cy="5369589"/>
          </a:xfrm>
          <a:prstGeom prst="rect">
            <a:avLst/>
          </a:prstGeom>
        </p:spPr>
      </p:pic>
    </p:spTree>
    <p:extLst>
      <p:ext uri="{BB962C8B-B14F-4D97-AF65-F5344CB8AC3E}">
        <p14:creationId xmlns:p14="http://schemas.microsoft.com/office/powerpoint/2010/main" val="26998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A87772-C4CF-70B0-5FE7-16A246C2FD2A}"/>
              </a:ext>
            </a:extLst>
          </p:cNvPr>
          <p:cNvPicPr>
            <a:picLocks noChangeAspect="1"/>
          </p:cNvPicPr>
          <p:nvPr/>
        </p:nvPicPr>
        <p:blipFill>
          <a:blip r:embed="rId2"/>
          <a:stretch>
            <a:fillRect/>
          </a:stretch>
        </p:blipFill>
        <p:spPr>
          <a:xfrm>
            <a:off x="2592240" y="278295"/>
            <a:ext cx="7007520" cy="6301409"/>
          </a:xfrm>
          <a:prstGeom prst="rect">
            <a:avLst/>
          </a:prstGeom>
        </p:spPr>
      </p:pic>
      <p:pic>
        <p:nvPicPr>
          <p:cNvPr id="3" name="Picture 2">
            <a:extLst>
              <a:ext uri="{FF2B5EF4-FFF2-40B4-BE49-F238E27FC236}">
                <a16:creationId xmlns:a16="http://schemas.microsoft.com/office/drawing/2014/main" id="{09139C1D-502C-CB6A-BAE4-55BBED014BF7}"/>
              </a:ext>
            </a:extLst>
          </p:cNvPr>
          <p:cNvPicPr>
            <a:picLocks noChangeAspect="1"/>
          </p:cNvPicPr>
          <p:nvPr/>
        </p:nvPicPr>
        <p:blipFill>
          <a:blip r:embed="rId3"/>
          <a:stretch>
            <a:fillRect/>
          </a:stretch>
        </p:blipFill>
        <p:spPr>
          <a:xfrm>
            <a:off x="2209800" y="6408162"/>
            <a:ext cx="7772400" cy="343083"/>
          </a:xfrm>
          <a:prstGeom prst="rect">
            <a:avLst/>
          </a:prstGeom>
        </p:spPr>
      </p:pic>
    </p:spTree>
    <p:extLst>
      <p:ext uri="{BB962C8B-B14F-4D97-AF65-F5344CB8AC3E}">
        <p14:creationId xmlns:p14="http://schemas.microsoft.com/office/powerpoint/2010/main" val="1957225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5DB5B29-05B1-D160-1797-9CF00E3EB384}"/>
              </a:ext>
            </a:extLst>
          </p:cNvPr>
          <p:cNvPicPr>
            <a:picLocks noChangeAspect="1"/>
          </p:cNvPicPr>
          <p:nvPr/>
        </p:nvPicPr>
        <p:blipFill>
          <a:blip r:embed="rId2"/>
          <a:stretch>
            <a:fillRect/>
          </a:stretch>
        </p:blipFill>
        <p:spPr>
          <a:xfrm>
            <a:off x="926214" y="276715"/>
            <a:ext cx="10936303" cy="5319154"/>
          </a:xfrm>
          <a:prstGeom prst="rect">
            <a:avLst/>
          </a:prstGeom>
        </p:spPr>
      </p:pic>
      <p:pic>
        <p:nvPicPr>
          <p:cNvPr id="3" name="Picture 2">
            <a:extLst>
              <a:ext uri="{FF2B5EF4-FFF2-40B4-BE49-F238E27FC236}">
                <a16:creationId xmlns:a16="http://schemas.microsoft.com/office/drawing/2014/main" id="{FC07CF49-7549-06CF-5D7C-C0FD58C5AD91}"/>
              </a:ext>
            </a:extLst>
          </p:cNvPr>
          <p:cNvPicPr>
            <a:picLocks noChangeAspect="1"/>
          </p:cNvPicPr>
          <p:nvPr/>
        </p:nvPicPr>
        <p:blipFill>
          <a:blip r:embed="rId3"/>
          <a:stretch>
            <a:fillRect/>
          </a:stretch>
        </p:blipFill>
        <p:spPr>
          <a:xfrm>
            <a:off x="1855095" y="696800"/>
            <a:ext cx="4305300" cy="647700"/>
          </a:xfrm>
          <a:prstGeom prst="rect">
            <a:avLst/>
          </a:prstGeom>
        </p:spPr>
      </p:pic>
      <p:pic>
        <p:nvPicPr>
          <p:cNvPr id="4" name="Picture 3">
            <a:extLst>
              <a:ext uri="{FF2B5EF4-FFF2-40B4-BE49-F238E27FC236}">
                <a16:creationId xmlns:a16="http://schemas.microsoft.com/office/drawing/2014/main" id="{D4701B2E-B9E1-467E-7652-48540044D2A3}"/>
              </a:ext>
            </a:extLst>
          </p:cNvPr>
          <p:cNvPicPr>
            <a:picLocks noChangeAspect="1"/>
          </p:cNvPicPr>
          <p:nvPr/>
        </p:nvPicPr>
        <p:blipFill>
          <a:blip r:embed="rId4"/>
          <a:stretch>
            <a:fillRect/>
          </a:stretch>
        </p:blipFill>
        <p:spPr>
          <a:xfrm>
            <a:off x="2390104" y="5818480"/>
            <a:ext cx="7772400" cy="685440"/>
          </a:xfrm>
          <a:prstGeom prst="rect">
            <a:avLst/>
          </a:prstGeom>
        </p:spPr>
      </p:pic>
    </p:spTree>
    <p:extLst>
      <p:ext uri="{BB962C8B-B14F-4D97-AF65-F5344CB8AC3E}">
        <p14:creationId xmlns:p14="http://schemas.microsoft.com/office/powerpoint/2010/main" val="1321265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0E0A61B-AFDE-A720-EC46-C8541A8775C5}"/>
              </a:ext>
            </a:extLst>
          </p:cNvPr>
          <p:cNvPicPr>
            <a:picLocks noChangeAspect="1"/>
          </p:cNvPicPr>
          <p:nvPr/>
        </p:nvPicPr>
        <p:blipFill>
          <a:blip r:embed="rId2"/>
          <a:stretch>
            <a:fillRect/>
          </a:stretch>
        </p:blipFill>
        <p:spPr>
          <a:xfrm>
            <a:off x="479097" y="1431244"/>
            <a:ext cx="11460691" cy="3346817"/>
          </a:xfrm>
          <a:prstGeom prst="rect">
            <a:avLst/>
          </a:prstGeom>
        </p:spPr>
      </p:pic>
    </p:spTree>
    <p:extLst>
      <p:ext uri="{BB962C8B-B14F-4D97-AF65-F5344CB8AC3E}">
        <p14:creationId xmlns:p14="http://schemas.microsoft.com/office/powerpoint/2010/main" val="3276199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6178EA-A064-384E-F72A-938575C8EB2E}"/>
              </a:ext>
            </a:extLst>
          </p:cNvPr>
          <p:cNvPicPr>
            <a:picLocks noChangeAspect="1"/>
          </p:cNvPicPr>
          <p:nvPr/>
        </p:nvPicPr>
        <p:blipFill>
          <a:blip r:embed="rId2"/>
          <a:stretch>
            <a:fillRect/>
          </a:stretch>
        </p:blipFill>
        <p:spPr>
          <a:xfrm>
            <a:off x="2209800" y="415089"/>
            <a:ext cx="7772400" cy="6027821"/>
          </a:xfrm>
          <a:prstGeom prst="rect">
            <a:avLst/>
          </a:prstGeom>
        </p:spPr>
      </p:pic>
    </p:spTree>
    <p:extLst>
      <p:ext uri="{BB962C8B-B14F-4D97-AF65-F5344CB8AC3E}">
        <p14:creationId xmlns:p14="http://schemas.microsoft.com/office/powerpoint/2010/main" val="1737478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B759897-5BCC-5167-EB5C-011BE0830D58}"/>
              </a:ext>
            </a:extLst>
          </p:cNvPr>
          <p:cNvPicPr>
            <a:picLocks noChangeAspect="1"/>
          </p:cNvPicPr>
          <p:nvPr/>
        </p:nvPicPr>
        <p:blipFill>
          <a:blip r:embed="rId2"/>
          <a:stretch>
            <a:fillRect/>
          </a:stretch>
        </p:blipFill>
        <p:spPr>
          <a:xfrm>
            <a:off x="1368886" y="787720"/>
            <a:ext cx="9454227" cy="4460926"/>
          </a:xfrm>
          <a:prstGeom prst="rect">
            <a:avLst/>
          </a:prstGeom>
        </p:spPr>
      </p:pic>
      <p:pic>
        <p:nvPicPr>
          <p:cNvPr id="3" name="Picture 2">
            <a:extLst>
              <a:ext uri="{FF2B5EF4-FFF2-40B4-BE49-F238E27FC236}">
                <a16:creationId xmlns:a16="http://schemas.microsoft.com/office/drawing/2014/main" id="{1B8239C7-C610-2ED7-69A1-724C0AE63D35}"/>
              </a:ext>
            </a:extLst>
          </p:cNvPr>
          <p:cNvPicPr>
            <a:picLocks noChangeAspect="1"/>
          </p:cNvPicPr>
          <p:nvPr/>
        </p:nvPicPr>
        <p:blipFill>
          <a:blip r:embed="rId3"/>
          <a:stretch>
            <a:fillRect/>
          </a:stretch>
        </p:blipFill>
        <p:spPr>
          <a:xfrm>
            <a:off x="248202" y="366644"/>
            <a:ext cx="3992493" cy="625740"/>
          </a:xfrm>
          <a:prstGeom prst="rect">
            <a:avLst/>
          </a:prstGeom>
        </p:spPr>
      </p:pic>
      <p:pic>
        <p:nvPicPr>
          <p:cNvPr id="4" name="Picture 3">
            <a:extLst>
              <a:ext uri="{FF2B5EF4-FFF2-40B4-BE49-F238E27FC236}">
                <a16:creationId xmlns:a16="http://schemas.microsoft.com/office/drawing/2014/main" id="{218AD7C1-5A9A-E7C8-F538-281D94F842CD}"/>
              </a:ext>
            </a:extLst>
          </p:cNvPr>
          <p:cNvPicPr>
            <a:picLocks noChangeAspect="1"/>
          </p:cNvPicPr>
          <p:nvPr/>
        </p:nvPicPr>
        <p:blipFill>
          <a:blip r:embed="rId4"/>
          <a:stretch>
            <a:fillRect/>
          </a:stretch>
        </p:blipFill>
        <p:spPr>
          <a:xfrm>
            <a:off x="8269356" y="4949700"/>
            <a:ext cx="3528391" cy="1831832"/>
          </a:xfrm>
          <a:prstGeom prst="rect">
            <a:avLst/>
          </a:prstGeom>
        </p:spPr>
      </p:pic>
    </p:spTree>
    <p:extLst>
      <p:ext uri="{BB962C8B-B14F-4D97-AF65-F5344CB8AC3E}">
        <p14:creationId xmlns:p14="http://schemas.microsoft.com/office/powerpoint/2010/main" val="1453262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0015AD7-0A86-CF42-F4B7-DE061704BF90}"/>
              </a:ext>
            </a:extLst>
          </p:cNvPr>
          <p:cNvPicPr>
            <a:picLocks noChangeAspect="1"/>
          </p:cNvPicPr>
          <p:nvPr/>
        </p:nvPicPr>
        <p:blipFill>
          <a:blip r:embed="rId2"/>
          <a:stretch>
            <a:fillRect/>
          </a:stretch>
        </p:blipFill>
        <p:spPr>
          <a:xfrm>
            <a:off x="1261867" y="497668"/>
            <a:ext cx="9668265" cy="5545323"/>
          </a:xfrm>
          <a:prstGeom prst="rect">
            <a:avLst/>
          </a:prstGeom>
        </p:spPr>
      </p:pic>
    </p:spTree>
    <p:extLst>
      <p:ext uri="{BB962C8B-B14F-4D97-AF65-F5344CB8AC3E}">
        <p14:creationId xmlns:p14="http://schemas.microsoft.com/office/powerpoint/2010/main" val="4264273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8F52E45-0F28-91AE-4D01-97014012D8A7}"/>
              </a:ext>
            </a:extLst>
          </p:cNvPr>
          <p:cNvPicPr>
            <a:picLocks noChangeAspect="1"/>
          </p:cNvPicPr>
          <p:nvPr/>
        </p:nvPicPr>
        <p:blipFill>
          <a:blip r:embed="rId2"/>
          <a:stretch>
            <a:fillRect/>
          </a:stretch>
        </p:blipFill>
        <p:spPr>
          <a:xfrm>
            <a:off x="1115213" y="681778"/>
            <a:ext cx="10337978" cy="5494443"/>
          </a:xfrm>
          <a:prstGeom prst="rect">
            <a:avLst/>
          </a:prstGeom>
        </p:spPr>
      </p:pic>
    </p:spTree>
    <p:extLst>
      <p:ext uri="{BB962C8B-B14F-4D97-AF65-F5344CB8AC3E}">
        <p14:creationId xmlns:p14="http://schemas.microsoft.com/office/powerpoint/2010/main" val="1979812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4D76C07-12F8-F061-13E6-35E438A67427}"/>
              </a:ext>
            </a:extLst>
          </p:cNvPr>
          <p:cNvPicPr>
            <a:picLocks noChangeAspect="1"/>
          </p:cNvPicPr>
          <p:nvPr/>
        </p:nvPicPr>
        <p:blipFill>
          <a:blip r:embed="rId2"/>
          <a:stretch>
            <a:fillRect/>
          </a:stretch>
        </p:blipFill>
        <p:spPr>
          <a:xfrm>
            <a:off x="833338" y="525055"/>
            <a:ext cx="10778879" cy="5807890"/>
          </a:xfrm>
          <a:prstGeom prst="rect">
            <a:avLst/>
          </a:prstGeom>
        </p:spPr>
      </p:pic>
    </p:spTree>
    <p:extLst>
      <p:ext uri="{BB962C8B-B14F-4D97-AF65-F5344CB8AC3E}">
        <p14:creationId xmlns:p14="http://schemas.microsoft.com/office/powerpoint/2010/main" val="756492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9682F548-2A3F-48CE-B4C5-4E7F93CFCB5D}"/>
              </a:ext>
            </a:extLst>
          </p:cNvPr>
          <p:cNvPicPr>
            <a:picLocks noChangeAspect="1"/>
          </p:cNvPicPr>
          <p:nvPr/>
        </p:nvPicPr>
        <p:blipFill>
          <a:blip r:embed="rId3"/>
          <a:srcRect/>
          <a:stretch>
            <a:fillRect/>
          </a:stretch>
        </p:blipFill>
        <p:spPr>
          <a:xfrm>
            <a:off x="0" y="0"/>
            <a:ext cx="12192000" cy="6858000"/>
          </a:xfrm>
          <a:prstGeom prst="rect">
            <a:avLst/>
          </a:prstGeom>
        </p:spPr>
      </p:pic>
      <p:sp>
        <p:nvSpPr>
          <p:cNvPr id="2" name="slide-title">
            <a:extLst>
              <a:ext uri="{FF2B5EF4-FFF2-40B4-BE49-F238E27FC236}">
                <a16:creationId xmlns:a16="http://schemas.microsoft.com/office/drawing/2014/main" id="{FA1F082F-CFC9-4267-A1D9-331052D8CD97}"/>
              </a:ext>
            </a:extLst>
          </p:cNvPr>
          <p:cNvSpPr>
            <a:spLocks noGrp="1"/>
          </p:cNvSpPr>
          <p:nvPr/>
        </p:nvSpPr>
        <p:spPr>
          <a:xfrm>
            <a:off x="304800" y="171450"/>
            <a:ext cx="11582400" cy="952500"/>
          </a:xfrm>
          <a:prstGeom prst="rect">
            <a:avLst/>
          </a:prstGeom>
          <a:noFill/>
          <a:ln w="0">
            <a:noFill/>
            <a:prstDash val="solid"/>
          </a:ln>
        </p:spPr>
        <p:txBody>
          <a:bodyPr lIns="0" tIns="0" rIns="0" bIns="0" anchor="ctr"/>
          <a:lstStyle>
            <a:defPPr algn="ctr">
              <a:defRPr sz="2700" b="1">
                <a:solidFill>
                  <a:srgbClr val="FFC000"/>
                </a:solidFill>
                <a:latin typeface="Arial"/>
                <a:ea typeface="Arial"/>
                <a:cs typeface="Arial"/>
              </a:defRPr>
            </a:defPPr>
            <a:lvl1pPr algn="ctr">
              <a:buNone/>
              <a:defRPr sz="2700" b="1">
                <a:solidFill>
                  <a:srgbClr val="E6281A"/>
                </a:solidFill>
                <a:latin typeface="Georgia"/>
                <a:ea typeface="Georgia"/>
                <a:cs typeface="Georgia"/>
              </a:defRPr>
            </a:lvl1pPr>
            <a:lvl2pPr algn="ctr">
              <a:buNone/>
              <a:defRPr sz="2700" b="1">
                <a:solidFill>
                  <a:srgbClr val="E6281A"/>
                </a:solidFill>
                <a:latin typeface="Georgia"/>
                <a:ea typeface="Georgia"/>
                <a:cs typeface="Georgia"/>
              </a:defRPr>
            </a:lvl2pPr>
            <a:lvl3pPr algn="ctr">
              <a:buNone/>
              <a:defRPr sz="2700" b="1">
                <a:solidFill>
                  <a:srgbClr val="E6281A"/>
                </a:solidFill>
                <a:latin typeface="Georgia"/>
                <a:ea typeface="Georgia"/>
                <a:cs typeface="Georgia"/>
              </a:defRPr>
            </a:lvl3pPr>
            <a:lvl4pPr algn="ctr">
              <a:buNone/>
              <a:defRPr sz="2700" b="1">
                <a:solidFill>
                  <a:srgbClr val="E6281A"/>
                </a:solidFill>
                <a:latin typeface="Georgia"/>
                <a:ea typeface="Georgia"/>
                <a:cs typeface="Georgia"/>
              </a:defRPr>
            </a:lvl4pPr>
            <a:lvl5pPr algn="ctr">
              <a:buNone/>
              <a:defRPr sz="2700" b="1">
                <a:solidFill>
                  <a:srgbClr val="E6281A"/>
                </a:solidFill>
                <a:latin typeface="Georgia"/>
                <a:ea typeface="Georgia"/>
                <a:cs typeface="Georgia"/>
              </a:defRPr>
            </a:lvl5pPr>
            <a:lvl6pPr algn="ctr">
              <a:buNone/>
              <a:defRPr sz="2700" b="1">
                <a:solidFill>
                  <a:srgbClr val="E6281A"/>
                </a:solidFill>
                <a:latin typeface="Georgia"/>
                <a:ea typeface="Georgia"/>
                <a:cs typeface="Georgia"/>
              </a:defRPr>
            </a:lvl6pPr>
            <a:lvl7pPr algn="ctr">
              <a:buNone/>
              <a:defRPr sz="2700" b="1">
                <a:solidFill>
                  <a:srgbClr val="E6281A"/>
                </a:solidFill>
                <a:latin typeface="Georgia"/>
                <a:ea typeface="Georgia"/>
                <a:cs typeface="Georgia"/>
              </a:defRPr>
            </a:lvl7pPr>
            <a:lvl8pPr algn="ctr">
              <a:buNone/>
              <a:defRPr sz="2700" b="1">
                <a:solidFill>
                  <a:srgbClr val="E6281A"/>
                </a:solidFill>
                <a:latin typeface="Georgia"/>
                <a:ea typeface="Georgia"/>
                <a:cs typeface="Georgia"/>
              </a:defRPr>
            </a:lvl8pPr>
            <a:lvl9pPr algn="ctr">
              <a:buNone/>
              <a:defRPr sz="2700" b="1">
                <a:solidFill>
                  <a:srgbClr val="E6281A"/>
                </a:solidFill>
                <a:latin typeface="Georgia"/>
                <a:ea typeface="Georgia"/>
                <a:cs typeface="Georgia"/>
              </a:defRPr>
            </a:lvl9pPr>
          </a:lstStyle>
          <a:p>
            <a:pPr algn="ctr">
              <a:buNone/>
              <a:defRPr sz="2700" b="1">
                <a:solidFill>
                  <a:srgbClr val="FFC000"/>
                </a:solidFill>
                <a:latin typeface="Arial"/>
                <a:ea typeface="Arial"/>
                <a:cs typeface="Arial"/>
              </a:defRPr>
            </a:pPr>
            <a:r>
              <a:rPr sz="2700" b="1">
                <a:solidFill>
                  <a:srgbClr val="FFC000"/>
                </a:solidFill>
                <a:latin typeface="Arial"/>
                <a:ea typeface="Arial"/>
                <a:cs typeface="Arial"/>
              </a:rPr>
              <a:t>Visceral Adipose Tissue (VAT) Loss Predicts Durable Cardiometabolic Benefits and Reduced Diabetes Risk</a:t>
            </a:r>
          </a:p>
        </p:txBody>
      </p:sp>
      <p:sp>
        <p:nvSpPr>
          <p:cNvPr id="3" name="header-divider">
            <a:extLst>
              <a:ext uri="{FF2B5EF4-FFF2-40B4-BE49-F238E27FC236}">
                <a16:creationId xmlns:a16="http://schemas.microsoft.com/office/drawing/2014/main" id="{FEF011CB-B710-4381-A980-15AC569325F3}"/>
              </a:ext>
            </a:extLst>
          </p:cNvPr>
          <p:cNvSpPr>
            <a:spLocks noGrp="1"/>
          </p:cNvSpPr>
          <p:nvPr/>
        </p:nvSpPr>
        <p:spPr>
          <a:xfrm>
            <a:off x="76200" y="1181100"/>
            <a:ext cx="12039600" cy="19050"/>
          </a:xfrm>
          <a:prstGeom prst="rect">
            <a:avLst/>
          </a:prstGeom>
          <a:solidFill>
            <a:srgbClr val="FFC000"/>
          </a:solidFill>
          <a:ln w="0">
            <a:noFill/>
            <a:prstDash val="solid"/>
          </a:ln>
        </p:spPr>
        <p:txBody>
          <a:bodyPr/>
          <a:lstStyle/>
          <a:p>
            <a:endParaRPr>
              <a:latin typeface="Arial"/>
              <a:ea typeface="Arial"/>
              <a:cs typeface="Arial"/>
            </a:endParaRPr>
          </a:p>
        </p:txBody>
      </p:sp>
      <p:sp>
        <p:nvSpPr>
          <p:cNvPr id="4" name="finding">
            <a:extLst>
              <a:ext uri="{FF2B5EF4-FFF2-40B4-BE49-F238E27FC236}">
                <a16:creationId xmlns:a16="http://schemas.microsoft.com/office/drawing/2014/main" id="{46348385-D1C7-4418-B345-9484996367E2}"/>
              </a:ext>
            </a:extLst>
          </p:cNvPr>
          <p:cNvSpPr>
            <a:spLocks noGrp="1"/>
          </p:cNvSpPr>
          <p:nvPr/>
        </p:nvSpPr>
        <p:spPr>
          <a:xfrm>
            <a:off x="381000" y="1438275"/>
            <a:ext cx="11430000" cy="723900"/>
          </a:xfrm>
          <a:prstGeom prst="rect">
            <a:avLst/>
          </a:prstGeom>
          <a:noFill/>
          <a:ln w="0">
            <a:noFill/>
            <a:prstDash val="solid"/>
          </a:ln>
        </p:spPr>
        <p:txBody>
          <a:bodyPr lIns="0" tIns="0" rIns="0" bIns="0" anchor="ctr"/>
          <a:lstStyle>
            <a:defPPr algn="ctr">
              <a:defRPr sz="1875" b="1">
                <a:solidFill>
                  <a:srgbClr val="FFC000"/>
                </a:solidFill>
                <a:latin typeface="Arial"/>
                <a:ea typeface="Arial"/>
                <a:cs typeface="Arial"/>
              </a:defRPr>
            </a:defPPr>
            <a:lvl1pPr algn="ctr">
              <a:buNone/>
              <a:defRPr sz="1875" b="1">
                <a:solidFill>
                  <a:srgbClr val="171717"/>
                </a:solidFill>
                <a:latin typeface="Arial"/>
                <a:ea typeface="Arial"/>
                <a:cs typeface="Arial"/>
              </a:defRPr>
            </a:lvl1pPr>
            <a:lvl2pPr algn="ctr">
              <a:buNone/>
              <a:defRPr sz="1875" b="1">
                <a:solidFill>
                  <a:srgbClr val="171717"/>
                </a:solidFill>
                <a:latin typeface="Arial"/>
                <a:ea typeface="Arial"/>
                <a:cs typeface="Arial"/>
              </a:defRPr>
            </a:lvl2pPr>
            <a:lvl3pPr algn="ctr">
              <a:buNone/>
              <a:defRPr sz="1875" b="1">
                <a:solidFill>
                  <a:srgbClr val="171717"/>
                </a:solidFill>
                <a:latin typeface="Arial"/>
                <a:ea typeface="Arial"/>
                <a:cs typeface="Arial"/>
              </a:defRPr>
            </a:lvl3pPr>
            <a:lvl4pPr algn="ctr">
              <a:buNone/>
              <a:defRPr sz="1875" b="1">
                <a:solidFill>
                  <a:srgbClr val="171717"/>
                </a:solidFill>
                <a:latin typeface="Arial"/>
                <a:ea typeface="Arial"/>
                <a:cs typeface="Arial"/>
              </a:defRPr>
            </a:lvl4pPr>
            <a:lvl5pPr algn="ctr">
              <a:buNone/>
              <a:defRPr sz="1875" b="1">
                <a:solidFill>
                  <a:srgbClr val="171717"/>
                </a:solidFill>
                <a:latin typeface="Arial"/>
                <a:ea typeface="Arial"/>
                <a:cs typeface="Arial"/>
              </a:defRPr>
            </a:lvl5pPr>
            <a:lvl6pPr algn="ctr">
              <a:buNone/>
              <a:defRPr sz="1875" b="1">
                <a:solidFill>
                  <a:srgbClr val="171717"/>
                </a:solidFill>
                <a:latin typeface="Arial"/>
                <a:ea typeface="Arial"/>
                <a:cs typeface="Arial"/>
              </a:defRPr>
            </a:lvl6pPr>
            <a:lvl7pPr algn="ctr">
              <a:buNone/>
              <a:defRPr sz="1875" b="1">
                <a:solidFill>
                  <a:srgbClr val="171717"/>
                </a:solidFill>
                <a:latin typeface="Arial"/>
                <a:ea typeface="Arial"/>
                <a:cs typeface="Arial"/>
              </a:defRPr>
            </a:lvl7pPr>
            <a:lvl8pPr algn="ctr">
              <a:buNone/>
              <a:defRPr sz="1875" b="1">
                <a:solidFill>
                  <a:srgbClr val="171717"/>
                </a:solidFill>
                <a:latin typeface="Arial"/>
                <a:ea typeface="Arial"/>
                <a:cs typeface="Arial"/>
              </a:defRPr>
            </a:lvl8pPr>
            <a:lvl9pPr algn="ctr">
              <a:buNone/>
              <a:defRPr sz="1875" b="1">
                <a:solidFill>
                  <a:srgbClr val="171717"/>
                </a:solidFill>
                <a:latin typeface="Arial"/>
                <a:ea typeface="Arial"/>
                <a:cs typeface="Arial"/>
              </a:defRPr>
            </a:lvl9pPr>
          </a:lstStyle>
          <a:p>
            <a:pPr algn="ctr">
              <a:buNone/>
              <a:defRPr sz="1875" b="1">
                <a:solidFill>
                  <a:srgbClr val="FFC000"/>
                </a:solidFill>
                <a:latin typeface="Arial"/>
                <a:ea typeface="Arial"/>
                <a:cs typeface="Arial"/>
              </a:defRPr>
            </a:pPr>
            <a:r>
              <a:rPr sz="1875" b="1">
                <a:solidFill>
                  <a:srgbClr val="FFC000"/>
                </a:solidFill>
                <a:latin typeface="Arial"/>
                <a:ea typeface="Arial"/>
                <a:cs typeface="Arial"/>
              </a:rPr>
              <a:t>Each 10% VAT loss was associated with improvements in cardiometabolic risk indices, and</a:t>
            </a:r>
          </a:p>
          <a:p>
            <a:pPr algn="ctr">
              <a:buNone/>
              <a:defRPr sz="1875" b="1">
                <a:solidFill>
                  <a:srgbClr val="FFC000"/>
                </a:solidFill>
                <a:latin typeface="Arial"/>
                <a:ea typeface="Arial"/>
                <a:cs typeface="Arial"/>
              </a:defRPr>
            </a:pPr>
            <a:r>
              <a:rPr sz="1875" b="1">
                <a:solidFill>
                  <a:srgbClr val="FFC000"/>
                </a:solidFill>
                <a:latin typeface="Arial"/>
                <a:ea typeface="Arial"/>
                <a:cs typeface="Arial"/>
              </a:rPr>
              <a:t>corresponded to a 28% lower risk of developing type 2 diabetes</a:t>
            </a:r>
          </a:p>
        </p:txBody>
      </p:sp>
      <p:pic>
        <p:nvPicPr>
          <p:cNvPr id="5" name="Picture 4">
            <a:extLst>
              <a:ext uri="{FF2B5EF4-FFF2-40B4-BE49-F238E27FC236}">
                <a16:creationId xmlns:a16="http://schemas.microsoft.com/office/drawing/2014/main" id="{762E6C38-1788-46EA-9D6D-E3C22213A72C}"/>
              </a:ext>
            </a:extLst>
          </p:cNvPr>
          <p:cNvPicPr>
            <a:picLocks noChangeAspect="1"/>
          </p:cNvPicPr>
          <p:nvPr/>
        </p:nvPicPr>
        <p:blipFill>
          <a:blip r:embed="rId4"/>
          <a:stretch/>
        </p:blipFill>
        <p:spPr>
          <a:xfrm>
            <a:off x="304800" y="2409825"/>
            <a:ext cx="4800600" cy="3825240"/>
          </a:xfrm>
          <a:prstGeom prst="rect">
            <a:avLst/>
          </a:prstGeom>
        </p:spPr>
      </p:pic>
      <p:sp>
        <p:nvSpPr>
          <p:cNvPr id="6" name="results-border">
            <a:extLst>
              <a:ext uri="{FF2B5EF4-FFF2-40B4-BE49-F238E27FC236}">
                <a16:creationId xmlns:a16="http://schemas.microsoft.com/office/drawing/2014/main" id="{2D300599-0201-4387-A15B-61AF925A1D3F}"/>
              </a:ext>
            </a:extLst>
          </p:cNvPr>
          <p:cNvSpPr>
            <a:spLocks noGrp="1"/>
          </p:cNvSpPr>
          <p:nvPr/>
        </p:nvSpPr>
        <p:spPr>
          <a:xfrm>
            <a:off x="5543550" y="2400300"/>
            <a:ext cx="6267450" cy="3829050"/>
          </a:xfrm>
          <a:prstGeom prst="rect">
            <a:avLst/>
          </a:prstGeom>
          <a:noFill/>
          <a:ln w="9525">
            <a:solidFill>
              <a:srgbClr val="FFC000"/>
            </a:solidFill>
            <a:prstDash val="solid"/>
          </a:ln>
        </p:spPr>
        <p:txBody>
          <a:bodyPr/>
          <a:lstStyle/>
          <a:p>
            <a:endParaRPr>
              <a:latin typeface="Arial"/>
              <a:ea typeface="Arial"/>
              <a:cs typeface="Arial"/>
            </a:endParaRPr>
          </a:p>
        </p:txBody>
      </p:sp>
      <p:sp>
        <p:nvSpPr>
          <p:cNvPr id="7" name="results-label-background">
            <a:extLst>
              <a:ext uri="{FF2B5EF4-FFF2-40B4-BE49-F238E27FC236}">
                <a16:creationId xmlns:a16="http://schemas.microsoft.com/office/drawing/2014/main" id="{A1DB0C04-8E1A-43FE-900C-B49B0FC4750F}"/>
              </a:ext>
            </a:extLst>
          </p:cNvPr>
          <p:cNvSpPr>
            <a:spLocks noGrp="1"/>
          </p:cNvSpPr>
          <p:nvPr/>
        </p:nvSpPr>
        <p:spPr>
          <a:xfrm>
            <a:off x="5543550" y="2400300"/>
            <a:ext cx="1447800" cy="276225"/>
          </a:xfrm>
          <a:prstGeom prst="rect">
            <a:avLst/>
          </a:prstGeom>
          <a:solidFill>
            <a:srgbClr val="C8102E"/>
          </a:solidFill>
          <a:ln w="0">
            <a:noFill/>
            <a:prstDash val="solid"/>
          </a:ln>
        </p:spPr>
        <p:txBody>
          <a:bodyPr/>
          <a:lstStyle/>
          <a:p>
            <a:endParaRPr>
              <a:latin typeface="Arial"/>
              <a:ea typeface="Arial"/>
              <a:cs typeface="Arial"/>
            </a:endParaRPr>
          </a:p>
        </p:txBody>
      </p:sp>
      <p:sp>
        <p:nvSpPr>
          <p:cNvPr id="8" name="results-label">
            <a:extLst>
              <a:ext uri="{FF2B5EF4-FFF2-40B4-BE49-F238E27FC236}">
                <a16:creationId xmlns:a16="http://schemas.microsoft.com/office/drawing/2014/main" id="{11EB5DEE-AC44-4D49-99CE-A967EC715C0C}"/>
              </a:ext>
            </a:extLst>
          </p:cNvPr>
          <p:cNvSpPr>
            <a:spLocks noGrp="1"/>
          </p:cNvSpPr>
          <p:nvPr/>
        </p:nvSpPr>
        <p:spPr>
          <a:xfrm>
            <a:off x="5657850" y="2409825"/>
            <a:ext cx="1295400" cy="247650"/>
          </a:xfrm>
          <a:prstGeom prst="rect">
            <a:avLst/>
          </a:prstGeom>
          <a:noFill/>
          <a:ln w="0">
            <a:noFill/>
            <a:prstDash val="solid"/>
          </a:ln>
        </p:spPr>
        <p:txBody>
          <a:bodyPr lIns="0" tIns="0" rIns="0" bIns="0" anchor="ctr"/>
          <a:lstStyle>
            <a:defPPr algn="l">
              <a:defRPr sz="1350" b="1">
                <a:solidFill>
                  <a:srgbClr val="FFC000"/>
                </a:solidFill>
                <a:latin typeface="Arial"/>
                <a:ea typeface="Arial"/>
                <a:cs typeface="Arial"/>
              </a:defRPr>
            </a:defPPr>
            <a:lvl1pPr algn="l">
              <a:buNone/>
              <a:defRPr sz="1350" b="1">
                <a:solidFill>
                  <a:srgbClr val="FFFFFF"/>
                </a:solidFill>
                <a:latin typeface="Arial"/>
                <a:ea typeface="Arial"/>
                <a:cs typeface="Arial"/>
              </a:defRPr>
            </a:lvl1pPr>
            <a:lvl2pPr algn="l">
              <a:buNone/>
              <a:defRPr sz="1350" b="1">
                <a:solidFill>
                  <a:srgbClr val="FFFFFF"/>
                </a:solidFill>
                <a:latin typeface="Arial"/>
                <a:ea typeface="Arial"/>
                <a:cs typeface="Arial"/>
              </a:defRPr>
            </a:lvl2pPr>
            <a:lvl3pPr algn="l">
              <a:buNone/>
              <a:defRPr sz="1350" b="1">
                <a:solidFill>
                  <a:srgbClr val="FFFFFF"/>
                </a:solidFill>
                <a:latin typeface="Arial"/>
                <a:ea typeface="Arial"/>
                <a:cs typeface="Arial"/>
              </a:defRPr>
            </a:lvl3pPr>
            <a:lvl4pPr algn="l">
              <a:buNone/>
              <a:defRPr sz="1350" b="1">
                <a:solidFill>
                  <a:srgbClr val="FFFFFF"/>
                </a:solidFill>
                <a:latin typeface="Arial"/>
                <a:ea typeface="Arial"/>
                <a:cs typeface="Arial"/>
              </a:defRPr>
            </a:lvl4pPr>
            <a:lvl5pPr algn="l">
              <a:buNone/>
              <a:defRPr sz="1350" b="1">
                <a:solidFill>
                  <a:srgbClr val="FFFFFF"/>
                </a:solidFill>
                <a:latin typeface="Arial"/>
                <a:ea typeface="Arial"/>
                <a:cs typeface="Arial"/>
              </a:defRPr>
            </a:lvl5pPr>
            <a:lvl6pPr algn="l">
              <a:buNone/>
              <a:defRPr sz="1350" b="1">
                <a:solidFill>
                  <a:srgbClr val="FFFFFF"/>
                </a:solidFill>
                <a:latin typeface="Arial"/>
                <a:ea typeface="Arial"/>
                <a:cs typeface="Arial"/>
              </a:defRPr>
            </a:lvl6pPr>
            <a:lvl7pPr algn="l">
              <a:buNone/>
              <a:defRPr sz="1350" b="1">
                <a:solidFill>
                  <a:srgbClr val="FFFFFF"/>
                </a:solidFill>
                <a:latin typeface="Arial"/>
                <a:ea typeface="Arial"/>
                <a:cs typeface="Arial"/>
              </a:defRPr>
            </a:lvl7pPr>
            <a:lvl8pPr algn="l">
              <a:buNone/>
              <a:defRPr sz="1350" b="1">
                <a:solidFill>
                  <a:srgbClr val="FFFFFF"/>
                </a:solidFill>
                <a:latin typeface="Arial"/>
                <a:ea typeface="Arial"/>
                <a:cs typeface="Arial"/>
              </a:defRPr>
            </a:lvl8pPr>
            <a:lvl9pPr algn="l">
              <a:buNone/>
              <a:defRPr sz="1350" b="1">
                <a:solidFill>
                  <a:srgbClr val="FFFFFF"/>
                </a:solidFill>
                <a:latin typeface="Arial"/>
                <a:ea typeface="Arial"/>
                <a:cs typeface="Arial"/>
              </a:defRPr>
            </a:lvl9pPr>
          </a:lstStyle>
          <a:p>
            <a:pPr algn="l">
              <a:buNone/>
              <a:defRPr sz="1350" b="1">
                <a:solidFill>
                  <a:srgbClr val="FFC000"/>
                </a:solidFill>
                <a:latin typeface="Arial"/>
                <a:ea typeface="Arial"/>
                <a:cs typeface="Arial"/>
              </a:defRPr>
            </a:pPr>
            <a:r>
              <a:rPr sz="1350" b="1">
                <a:solidFill>
                  <a:srgbClr val="FFC000"/>
                </a:solidFill>
                <a:latin typeface="Arial"/>
                <a:ea typeface="Arial"/>
                <a:cs typeface="Arial"/>
              </a:rPr>
              <a:t>KEY RESULTS</a:t>
            </a:r>
          </a:p>
        </p:txBody>
      </p:sp>
      <p:sp>
        <p:nvSpPr>
          <p:cNvPr id="9" name="vat-loss-arrow">
            <a:extLst>
              <a:ext uri="{FF2B5EF4-FFF2-40B4-BE49-F238E27FC236}">
                <a16:creationId xmlns:a16="http://schemas.microsoft.com/office/drawing/2014/main" id="{E832B9E2-E85C-4C7F-A58D-D63C34D94870}"/>
              </a:ext>
            </a:extLst>
          </p:cNvPr>
          <p:cNvSpPr>
            <a:spLocks noGrp="1"/>
          </p:cNvSpPr>
          <p:nvPr/>
        </p:nvSpPr>
        <p:spPr>
          <a:xfrm>
            <a:off x="5791200" y="3067050"/>
            <a:ext cx="828675" cy="1924050"/>
          </a:xfrm>
          <a:prstGeom prst="downArrow">
            <a:avLst/>
          </a:prstGeom>
          <a:solidFill>
            <a:srgbClr val="C8102E"/>
          </a:solidFill>
          <a:ln w="0">
            <a:noFill/>
            <a:prstDash val="solid"/>
          </a:ln>
        </p:spPr>
        <p:txBody>
          <a:bodyPr/>
          <a:lstStyle/>
          <a:p>
            <a:endParaRPr>
              <a:latin typeface="Arial"/>
              <a:ea typeface="Arial"/>
              <a:cs typeface="Arial"/>
            </a:endParaRPr>
          </a:p>
        </p:txBody>
      </p:sp>
      <p:sp>
        <p:nvSpPr>
          <p:cNvPr id="10" name="vat-loss-percent">
            <a:extLst>
              <a:ext uri="{FF2B5EF4-FFF2-40B4-BE49-F238E27FC236}">
                <a16:creationId xmlns:a16="http://schemas.microsoft.com/office/drawing/2014/main" id="{65E7C6F8-B64F-4DDB-B593-3CA5613BBB85}"/>
              </a:ext>
            </a:extLst>
          </p:cNvPr>
          <p:cNvSpPr>
            <a:spLocks noGrp="1"/>
          </p:cNvSpPr>
          <p:nvPr/>
        </p:nvSpPr>
        <p:spPr>
          <a:xfrm>
            <a:off x="6010275" y="3543300"/>
            <a:ext cx="400050" cy="342900"/>
          </a:xfrm>
          <a:prstGeom prst="rect">
            <a:avLst/>
          </a:prstGeom>
          <a:noFill/>
          <a:ln w="0">
            <a:noFill/>
            <a:prstDash val="solid"/>
          </a:ln>
        </p:spPr>
        <p:txBody>
          <a:bodyPr lIns="0" tIns="0" rIns="0" bIns="0" anchor="ctr"/>
          <a:lstStyle>
            <a:defPPr algn="ctr">
              <a:defRPr sz="1500" b="1">
                <a:solidFill>
                  <a:srgbClr val="FFC000"/>
                </a:solidFill>
                <a:latin typeface="Arial"/>
                <a:ea typeface="Arial"/>
                <a:cs typeface="Arial"/>
              </a:defRPr>
            </a:defPPr>
            <a:lvl1pPr algn="ctr">
              <a:buNone/>
              <a:defRPr sz="1500" b="1">
                <a:solidFill>
                  <a:srgbClr val="FFFFFF"/>
                </a:solidFill>
                <a:latin typeface="Arial"/>
                <a:ea typeface="Arial"/>
                <a:cs typeface="Arial"/>
              </a:defRPr>
            </a:lvl1pPr>
            <a:lvl2pPr algn="ctr">
              <a:buNone/>
              <a:defRPr sz="1500" b="1">
                <a:solidFill>
                  <a:srgbClr val="FFFFFF"/>
                </a:solidFill>
                <a:latin typeface="Arial"/>
                <a:ea typeface="Arial"/>
                <a:cs typeface="Arial"/>
              </a:defRPr>
            </a:lvl2pPr>
            <a:lvl3pPr algn="ctr">
              <a:buNone/>
              <a:defRPr sz="1500" b="1">
                <a:solidFill>
                  <a:srgbClr val="FFFFFF"/>
                </a:solidFill>
                <a:latin typeface="Arial"/>
                <a:ea typeface="Arial"/>
                <a:cs typeface="Arial"/>
              </a:defRPr>
            </a:lvl3pPr>
            <a:lvl4pPr algn="ctr">
              <a:buNone/>
              <a:defRPr sz="1500" b="1">
                <a:solidFill>
                  <a:srgbClr val="FFFFFF"/>
                </a:solidFill>
                <a:latin typeface="Arial"/>
                <a:ea typeface="Arial"/>
                <a:cs typeface="Arial"/>
              </a:defRPr>
            </a:lvl4pPr>
            <a:lvl5pPr algn="ctr">
              <a:buNone/>
              <a:defRPr sz="1500" b="1">
                <a:solidFill>
                  <a:srgbClr val="FFFFFF"/>
                </a:solidFill>
                <a:latin typeface="Arial"/>
                <a:ea typeface="Arial"/>
                <a:cs typeface="Arial"/>
              </a:defRPr>
            </a:lvl5pPr>
            <a:lvl6pPr algn="ctr">
              <a:buNone/>
              <a:defRPr sz="1500" b="1">
                <a:solidFill>
                  <a:srgbClr val="FFFFFF"/>
                </a:solidFill>
                <a:latin typeface="Arial"/>
                <a:ea typeface="Arial"/>
                <a:cs typeface="Arial"/>
              </a:defRPr>
            </a:lvl6pPr>
            <a:lvl7pPr algn="ctr">
              <a:buNone/>
              <a:defRPr sz="1500" b="1">
                <a:solidFill>
                  <a:srgbClr val="FFFFFF"/>
                </a:solidFill>
                <a:latin typeface="Arial"/>
                <a:ea typeface="Arial"/>
                <a:cs typeface="Arial"/>
              </a:defRPr>
            </a:lvl7pPr>
            <a:lvl8pPr algn="ctr">
              <a:buNone/>
              <a:defRPr sz="1500" b="1">
                <a:solidFill>
                  <a:srgbClr val="FFFFFF"/>
                </a:solidFill>
                <a:latin typeface="Arial"/>
                <a:ea typeface="Arial"/>
                <a:cs typeface="Arial"/>
              </a:defRPr>
            </a:lvl8pPr>
            <a:lvl9pPr algn="ctr">
              <a:buNone/>
              <a:defRPr sz="1500" b="1">
                <a:solidFill>
                  <a:srgbClr val="FFFFFF"/>
                </a:solidFill>
                <a:latin typeface="Arial"/>
                <a:ea typeface="Arial"/>
                <a:cs typeface="Arial"/>
              </a:defRPr>
            </a:lvl9pPr>
          </a:lstStyle>
          <a:p>
            <a:pPr algn="ctr">
              <a:buNone/>
              <a:defRPr sz="1950" b="1">
                <a:solidFill>
                  <a:srgbClr val="FFC000"/>
                </a:solidFill>
                <a:latin typeface="Arial"/>
                <a:ea typeface="Arial"/>
                <a:cs typeface="Arial"/>
              </a:defRPr>
            </a:pPr>
            <a:r>
              <a:rPr sz="1500" b="1">
                <a:solidFill>
                  <a:srgbClr val="FFC000"/>
                </a:solidFill>
                <a:latin typeface="Arial"/>
                <a:ea typeface="Arial"/>
                <a:cs typeface="Arial"/>
              </a:rPr>
              <a:t>10%</a:t>
            </a:r>
          </a:p>
        </p:txBody>
      </p:sp>
      <p:pic>
        <p:nvPicPr>
          <p:cNvPr id="11" name="Picture 10">
            <a:extLst>
              <a:ext uri="{FF2B5EF4-FFF2-40B4-BE49-F238E27FC236}">
                <a16:creationId xmlns:a16="http://schemas.microsoft.com/office/drawing/2014/main" id="{8F9B2C1A-DCFC-46BA-A4EF-90DEFB0E43C0}"/>
              </a:ext>
            </a:extLst>
          </p:cNvPr>
          <p:cNvPicPr>
            <a:picLocks noChangeAspect="1"/>
          </p:cNvPicPr>
          <p:nvPr/>
        </p:nvPicPr>
        <p:blipFill>
          <a:blip r:embed="rId5"/>
          <a:stretch/>
        </p:blipFill>
        <p:spPr>
          <a:xfrm>
            <a:off x="6772275" y="3048154"/>
            <a:ext cx="1790700" cy="1761818"/>
          </a:xfrm>
          <a:prstGeom prst="rect">
            <a:avLst/>
          </a:prstGeom>
        </p:spPr>
      </p:pic>
      <p:sp>
        <p:nvSpPr>
          <p:cNvPr id="12" name="vat-label">
            <a:extLst>
              <a:ext uri="{FF2B5EF4-FFF2-40B4-BE49-F238E27FC236}">
                <a16:creationId xmlns:a16="http://schemas.microsoft.com/office/drawing/2014/main" id="{DE590D7D-37F9-4FD8-9DE5-E8E3D4F66C3D}"/>
              </a:ext>
            </a:extLst>
          </p:cNvPr>
          <p:cNvSpPr>
            <a:spLocks noGrp="1"/>
          </p:cNvSpPr>
          <p:nvPr/>
        </p:nvSpPr>
        <p:spPr>
          <a:xfrm>
            <a:off x="6715125" y="4886325"/>
            <a:ext cx="1924050" cy="476250"/>
          </a:xfrm>
          <a:prstGeom prst="rect">
            <a:avLst/>
          </a:prstGeom>
          <a:noFill/>
          <a:ln w="0">
            <a:noFill/>
            <a:prstDash val="solid"/>
          </a:ln>
        </p:spPr>
        <p:txBody>
          <a:bodyPr lIns="0" tIns="0" rIns="0" bIns="0" anchor="ctr"/>
          <a:lstStyle>
            <a:defPPr algn="ctr">
              <a:defRPr sz="1500" b="1">
                <a:solidFill>
                  <a:srgbClr val="FFC000"/>
                </a:solidFill>
                <a:latin typeface="Arial"/>
                <a:ea typeface="Arial"/>
                <a:cs typeface="Arial"/>
              </a:defRPr>
            </a:defPPr>
            <a:lvl1pPr algn="ctr">
              <a:buNone/>
              <a:defRPr sz="1500" b="1">
                <a:solidFill>
                  <a:srgbClr val="171717"/>
                </a:solidFill>
                <a:latin typeface="Arial"/>
                <a:ea typeface="Arial"/>
                <a:cs typeface="Arial"/>
              </a:defRPr>
            </a:lvl1pPr>
            <a:lvl2pPr algn="ctr">
              <a:buNone/>
              <a:defRPr sz="1500" b="1">
                <a:solidFill>
                  <a:srgbClr val="171717"/>
                </a:solidFill>
                <a:latin typeface="Arial"/>
                <a:ea typeface="Arial"/>
                <a:cs typeface="Arial"/>
              </a:defRPr>
            </a:lvl2pPr>
            <a:lvl3pPr algn="ctr">
              <a:buNone/>
              <a:defRPr sz="1500" b="1">
                <a:solidFill>
                  <a:srgbClr val="171717"/>
                </a:solidFill>
                <a:latin typeface="Arial"/>
                <a:ea typeface="Arial"/>
                <a:cs typeface="Arial"/>
              </a:defRPr>
            </a:lvl3pPr>
            <a:lvl4pPr algn="ctr">
              <a:buNone/>
              <a:defRPr sz="1500" b="1">
                <a:solidFill>
                  <a:srgbClr val="171717"/>
                </a:solidFill>
                <a:latin typeface="Arial"/>
                <a:ea typeface="Arial"/>
                <a:cs typeface="Arial"/>
              </a:defRPr>
            </a:lvl4pPr>
            <a:lvl5pPr algn="ctr">
              <a:buNone/>
              <a:defRPr sz="1500" b="1">
                <a:solidFill>
                  <a:srgbClr val="171717"/>
                </a:solidFill>
                <a:latin typeface="Arial"/>
                <a:ea typeface="Arial"/>
                <a:cs typeface="Arial"/>
              </a:defRPr>
            </a:lvl5pPr>
            <a:lvl6pPr algn="ctr">
              <a:buNone/>
              <a:defRPr sz="1500" b="1">
                <a:solidFill>
                  <a:srgbClr val="171717"/>
                </a:solidFill>
                <a:latin typeface="Arial"/>
                <a:ea typeface="Arial"/>
                <a:cs typeface="Arial"/>
              </a:defRPr>
            </a:lvl6pPr>
            <a:lvl7pPr algn="ctr">
              <a:buNone/>
              <a:defRPr sz="1500" b="1">
                <a:solidFill>
                  <a:srgbClr val="171717"/>
                </a:solidFill>
                <a:latin typeface="Arial"/>
                <a:ea typeface="Arial"/>
                <a:cs typeface="Arial"/>
              </a:defRPr>
            </a:lvl7pPr>
            <a:lvl8pPr algn="ctr">
              <a:buNone/>
              <a:defRPr sz="1500" b="1">
                <a:solidFill>
                  <a:srgbClr val="171717"/>
                </a:solidFill>
                <a:latin typeface="Arial"/>
                <a:ea typeface="Arial"/>
                <a:cs typeface="Arial"/>
              </a:defRPr>
            </a:lvl8pPr>
            <a:lvl9pPr algn="ctr">
              <a:buNone/>
              <a:defRPr sz="1500" b="1">
                <a:solidFill>
                  <a:srgbClr val="171717"/>
                </a:solidFill>
                <a:latin typeface="Arial"/>
                <a:ea typeface="Arial"/>
                <a:cs typeface="Arial"/>
              </a:defRPr>
            </a:lvl9pPr>
          </a:lstStyle>
          <a:p>
            <a:pPr algn="ctr">
              <a:buNone/>
              <a:defRPr sz="1500" b="1">
                <a:solidFill>
                  <a:srgbClr val="FFC000"/>
                </a:solidFill>
                <a:latin typeface="Arial"/>
                <a:ea typeface="Arial"/>
                <a:cs typeface="Arial"/>
              </a:defRPr>
            </a:pPr>
            <a:r>
              <a:rPr sz="1500" b="1">
                <a:solidFill>
                  <a:srgbClr val="FFC000"/>
                </a:solidFill>
                <a:latin typeface="Arial"/>
                <a:ea typeface="Arial"/>
                <a:cs typeface="Arial"/>
              </a:rPr>
              <a:t>Visceral adipose</a:t>
            </a:r>
          </a:p>
          <a:p>
            <a:pPr algn="ctr">
              <a:buNone/>
              <a:defRPr sz="1500" b="1">
                <a:solidFill>
                  <a:srgbClr val="FFC000"/>
                </a:solidFill>
                <a:latin typeface="Arial"/>
                <a:ea typeface="Arial"/>
                <a:cs typeface="Arial"/>
              </a:defRPr>
            </a:pPr>
            <a:r>
              <a:rPr sz="1500" b="1">
                <a:solidFill>
                  <a:srgbClr val="FFC000"/>
                </a:solidFill>
                <a:latin typeface="Arial"/>
                <a:ea typeface="Arial"/>
                <a:cs typeface="Arial"/>
              </a:rPr>
              <a:t>tissue</a:t>
            </a:r>
          </a:p>
        </p:txBody>
      </p:sp>
      <p:sp>
        <p:nvSpPr>
          <p:cNvPr id="13" name="association-equals">
            <a:extLst>
              <a:ext uri="{FF2B5EF4-FFF2-40B4-BE49-F238E27FC236}">
                <a16:creationId xmlns:a16="http://schemas.microsoft.com/office/drawing/2014/main" id="{D42DF422-E0DF-41E5-9F1F-17CC59505655}"/>
              </a:ext>
            </a:extLst>
          </p:cNvPr>
          <p:cNvSpPr>
            <a:spLocks noGrp="1"/>
          </p:cNvSpPr>
          <p:nvPr/>
        </p:nvSpPr>
        <p:spPr>
          <a:xfrm>
            <a:off x="8696325" y="3714750"/>
            <a:ext cx="352425" cy="457200"/>
          </a:xfrm>
          <a:prstGeom prst="rect">
            <a:avLst/>
          </a:prstGeom>
          <a:noFill/>
          <a:ln w="0">
            <a:noFill/>
            <a:prstDash val="solid"/>
          </a:ln>
        </p:spPr>
        <p:txBody>
          <a:bodyPr lIns="0" tIns="0" rIns="0" bIns="0" anchor="ctr"/>
          <a:lstStyle>
            <a:defPPr algn="ctr">
              <a:defRPr sz="3000" b="1">
                <a:solidFill>
                  <a:srgbClr val="FFC000"/>
                </a:solidFill>
                <a:latin typeface="Arial"/>
                <a:ea typeface="Arial"/>
                <a:cs typeface="Arial"/>
              </a:defRPr>
            </a:defPPr>
            <a:lvl1pPr algn="ctr">
              <a:buNone/>
              <a:defRPr sz="3000" b="1">
                <a:solidFill>
                  <a:srgbClr val="171717"/>
                </a:solidFill>
                <a:latin typeface="Arial"/>
                <a:ea typeface="Arial"/>
                <a:cs typeface="Arial"/>
              </a:defRPr>
            </a:lvl1pPr>
            <a:lvl2pPr algn="ctr">
              <a:buNone/>
              <a:defRPr sz="3000" b="1">
                <a:solidFill>
                  <a:srgbClr val="171717"/>
                </a:solidFill>
                <a:latin typeface="Arial"/>
                <a:ea typeface="Arial"/>
                <a:cs typeface="Arial"/>
              </a:defRPr>
            </a:lvl2pPr>
            <a:lvl3pPr algn="ctr">
              <a:buNone/>
              <a:defRPr sz="3000" b="1">
                <a:solidFill>
                  <a:srgbClr val="171717"/>
                </a:solidFill>
                <a:latin typeface="Arial"/>
                <a:ea typeface="Arial"/>
                <a:cs typeface="Arial"/>
              </a:defRPr>
            </a:lvl3pPr>
            <a:lvl4pPr algn="ctr">
              <a:buNone/>
              <a:defRPr sz="3000" b="1">
                <a:solidFill>
                  <a:srgbClr val="171717"/>
                </a:solidFill>
                <a:latin typeface="Arial"/>
                <a:ea typeface="Arial"/>
                <a:cs typeface="Arial"/>
              </a:defRPr>
            </a:lvl4pPr>
            <a:lvl5pPr algn="ctr">
              <a:buNone/>
              <a:defRPr sz="3000" b="1">
                <a:solidFill>
                  <a:srgbClr val="171717"/>
                </a:solidFill>
                <a:latin typeface="Arial"/>
                <a:ea typeface="Arial"/>
                <a:cs typeface="Arial"/>
              </a:defRPr>
            </a:lvl5pPr>
            <a:lvl6pPr algn="ctr">
              <a:buNone/>
              <a:defRPr sz="3000" b="1">
                <a:solidFill>
                  <a:srgbClr val="171717"/>
                </a:solidFill>
                <a:latin typeface="Arial"/>
                <a:ea typeface="Arial"/>
                <a:cs typeface="Arial"/>
              </a:defRPr>
            </a:lvl6pPr>
            <a:lvl7pPr algn="ctr">
              <a:buNone/>
              <a:defRPr sz="3000" b="1">
                <a:solidFill>
                  <a:srgbClr val="171717"/>
                </a:solidFill>
                <a:latin typeface="Arial"/>
                <a:ea typeface="Arial"/>
                <a:cs typeface="Arial"/>
              </a:defRPr>
            </a:lvl7pPr>
            <a:lvl8pPr algn="ctr">
              <a:buNone/>
              <a:defRPr sz="3000" b="1">
                <a:solidFill>
                  <a:srgbClr val="171717"/>
                </a:solidFill>
                <a:latin typeface="Arial"/>
                <a:ea typeface="Arial"/>
                <a:cs typeface="Arial"/>
              </a:defRPr>
            </a:lvl8pPr>
            <a:lvl9pPr algn="ctr">
              <a:buNone/>
              <a:defRPr sz="3000" b="1">
                <a:solidFill>
                  <a:srgbClr val="171717"/>
                </a:solidFill>
                <a:latin typeface="Arial"/>
                <a:ea typeface="Arial"/>
                <a:cs typeface="Arial"/>
              </a:defRPr>
            </a:lvl9pPr>
          </a:lstStyle>
          <a:p>
            <a:pPr algn="ctr">
              <a:buNone/>
              <a:defRPr sz="3000" b="1">
                <a:solidFill>
                  <a:srgbClr val="FFC000"/>
                </a:solidFill>
                <a:latin typeface="Arial"/>
                <a:ea typeface="Arial"/>
                <a:cs typeface="Arial"/>
              </a:defRPr>
            </a:pPr>
            <a:r>
              <a:rPr sz="3000" b="1">
                <a:solidFill>
                  <a:srgbClr val="FFC000"/>
                </a:solidFill>
                <a:latin typeface="Arial"/>
                <a:ea typeface="Arial"/>
                <a:cs typeface="Arial"/>
              </a:rPr>
              <a:t>=</a:t>
            </a:r>
          </a:p>
        </p:txBody>
      </p:sp>
      <p:sp>
        <p:nvSpPr>
          <p:cNvPr id="14" name="tg-hdl-result">
            <a:extLst>
              <a:ext uri="{FF2B5EF4-FFF2-40B4-BE49-F238E27FC236}">
                <a16:creationId xmlns:a16="http://schemas.microsoft.com/office/drawing/2014/main" id="{752A2A6A-5EE2-4675-B1E8-EB638F8F1FFC}"/>
              </a:ext>
            </a:extLst>
          </p:cNvPr>
          <p:cNvSpPr>
            <a:spLocks noGrp="1"/>
          </p:cNvSpPr>
          <p:nvPr/>
        </p:nvSpPr>
        <p:spPr>
          <a:xfrm>
            <a:off x="9258300" y="3076575"/>
            <a:ext cx="2305050" cy="495300"/>
          </a:xfrm>
          <a:prstGeom prst="rect">
            <a:avLst/>
          </a:prstGeom>
          <a:noFill/>
          <a:ln w="0">
            <a:noFill/>
            <a:prstDash val="solid"/>
          </a:ln>
        </p:spPr>
        <p:txBody>
          <a:bodyPr lIns="0" tIns="0" rIns="0" bIns="0" anchor="ctr"/>
          <a:lstStyle>
            <a:defPPr algn="l">
              <a:defRPr sz="1725" b="1">
                <a:solidFill>
                  <a:srgbClr val="FFC000"/>
                </a:solidFill>
                <a:latin typeface="Arial"/>
                <a:ea typeface="Arial"/>
                <a:cs typeface="Arial"/>
              </a:defRPr>
            </a:defPPr>
            <a:lvl1pPr algn="l">
              <a:buNone/>
              <a:defRPr sz="1725" b="1">
                <a:solidFill>
                  <a:srgbClr val="3593A2"/>
                </a:solidFill>
                <a:latin typeface="Arial"/>
                <a:ea typeface="Arial"/>
                <a:cs typeface="Arial"/>
              </a:defRPr>
            </a:lvl1pPr>
            <a:lvl2pPr algn="l">
              <a:buNone/>
              <a:defRPr sz="1725" b="1">
                <a:solidFill>
                  <a:srgbClr val="3593A2"/>
                </a:solidFill>
                <a:latin typeface="Arial"/>
                <a:ea typeface="Arial"/>
                <a:cs typeface="Arial"/>
              </a:defRPr>
            </a:lvl2pPr>
            <a:lvl3pPr algn="l">
              <a:buNone/>
              <a:defRPr sz="1725" b="1">
                <a:solidFill>
                  <a:srgbClr val="3593A2"/>
                </a:solidFill>
                <a:latin typeface="Arial"/>
                <a:ea typeface="Arial"/>
                <a:cs typeface="Arial"/>
              </a:defRPr>
            </a:lvl3pPr>
            <a:lvl4pPr algn="l">
              <a:buNone/>
              <a:defRPr sz="1725" b="1">
                <a:solidFill>
                  <a:srgbClr val="3593A2"/>
                </a:solidFill>
                <a:latin typeface="Arial"/>
                <a:ea typeface="Arial"/>
                <a:cs typeface="Arial"/>
              </a:defRPr>
            </a:lvl4pPr>
            <a:lvl5pPr algn="l">
              <a:buNone/>
              <a:defRPr sz="1725" b="1">
                <a:solidFill>
                  <a:srgbClr val="3593A2"/>
                </a:solidFill>
                <a:latin typeface="Arial"/>
                <a:ea typeface="Arial"/>
                <a:cs typeface="Arial"/>
              </a:defRPr>
            </a:lvl5pPr>
            <a:lvl6pPr algn="l">
              <a:buNone/>
              <a:defRPr sz="1725" b="1">
                <a:solidFill>
                  <a:srgbClr val="3593A2"/>
                </a:solidFill>
                <a:latin typeface="Arial"/>
                <a:ea typeface="Arial"/>
                <a:cs typeface="Arial"/>
              </a:defRPr>
            </a:lvl6pPr>
            <a:lvl7pPr algn="l">
              <a:buNone/>
              <a:defRPr sz="1725" b="1">
                <a:solidFill>
                  <a:srgbClr val="3593A2"/>
                </a:solidFill>
                <a:latin typeface="Arial"/>
                <a:ea typeface="Arial"/>
                <a:cs typeface="Arial"/>
              </a:defRPr>
            </a:lvl7pPr>
            <a:lvl8pPr algn="l">
              <a:buNone/>
              <a:defRPr sz="1725" b="1">
                <a:solidFill>
                  <a:srgbClr val="3593A2"/>
                </a:solidFill>
                <a:latin typeface="Arial"/>
                <a:ea typeface="Arial"/>
                <a:cs typeface="Arial"/>
              </a:defRPr>
            </a:lvl8pPr>
            <a:lvl9pPr algn="l">
              <a:buNone/>
              <a:defRPr sz="1725" b="1">
                <a:solidFill>
                  <a:srgbClr val="3593A2"/>
                </a:solidFill>
                <a:latin typeface="Arial"/>
                <a:ea typeface="Arial"/>
                <a:cs typeface="Arial"/>
              </a:defRPr>
            </a:lvl9pPr>
          </a:lstStyle>
          <a:p>
            <a:pPr algn="l">
              <a:buNone/>
              <a:defRPr sz="1725" b="1">
                <a:solidFill>
                  <a:srgbClr val="FFC000"/>
                </a:solidFill>
                <a:latin typeface="Arial"/>
                <a:ea typeface="Arial"/>
                <a:cs typeface="Arial"/>
              </a:defRPr>
            </a:pPr>
            <a:r>
              <a:rPr sz="1725" b="1">
                <a:solidFill>
                  <a:srgbClr val="FFC000"/>
                </a:solidFill>
                <a:latin typeface="Arial"/>
                <a:ea typeface="Arial"/>
                <a:cs typeface="Arial"/>
              </a:rPr>
              <a:t>9.9% lower TG/HDL-C ratio</a:t>
            </a:r>
          </a:p>
        </p:txBody>
      </p:sp>
      <p:sp>
        <p:nvSpPr>
          <p:cNvPr id="15" name="insulin-result">
            <a:extLst>
              <a:ext uri="{FF2B5EF4-FFF2-40B4-BE49-F238E27FC236}">
                <a16:creationId xmlns:a16="http://schemas.microsoft.com/office/drawing/2014/main" id="{A61EF01E-47D2-495E-A8B6-EB33DCD46A9F}"/>
              </a:ext>
            </a:extLst>
          </p:cNvPr>
          <p:cNvSpPr>
            <a:spLocks noGrp="1"/>
          </p:cNvSpPr>
          <p:nvPr/>
        </p:nvSpPr>
        <p:spPr>
          <a:xfrm>
            <a:off x="9258300" y="3705225"/>
            <a:ext cx="2305050" cy="619125"/>
          </a:xfrm>
          <a:prstGeom prst="rect">
            <a:avLst/>
          </a:prstGeom>
          <a:noFill/>
          <a:ln w="0">
            <a:noFill/>
            <a:prstDash val="solid"/>
          </a:ln>
        </p:spPr>
        <p:txBody>
          <a:bodyPr lIns="0" tIns="0" rIns="0" bIns="0" anchor="ctr"/>
          <a:lstStyle>
            <a:defPPr algn="l">
              <a:defRPr sz="1725" b="1">
                <a:solidFill>
                  <a:srgbClr val="FFC000"/>
                </a:solidFill>
                <a:latin typeface="Arial"/>
                <a:ea typeface="Arial"/>
                <a:cs typeface="Arial"/>
              </a:defRPr>
            </a:defPPr>
            <a:lvl1pPr algn="l">
              <a:buNone/>
              <a:defRPr sz="1725" b="1">
                <a:solidFill>
                  <a:srgbClr val="3593A2"/>
                </a:solidFill>
                <a:latin typeface="Arial"/>
                <a:ea typeface="Arial"/>
                <a:cs typeface="Arial"/>
              </a:defRPr>
            </a:lvl1pPr>
            <a:lvl2pPr algn="l">
              <a:buNone/>
              <a:defRPr sz="1725" b="1">
                <a:solidFill>
                  <a:srgbClr val="3593A2"/>
                </a:solidFill>
                <a:latin typeface="Arial"/>
                <a:ea typeface="Arial"/>
                <a:cs typeface="Arial"/>
              </a:defRPr>
            </a:lvl2pPr>
            <a:lvl3pPr algn="l">
              <a:buNone/>
              <a:defRPr sz="1725" b="1">
                <a:solidFill>
                  <a:srgbClr val="3593A2"/>
                </a:solidFill>
                <a:latin typeface="Arial"/>
                <a:ea typeface="Arial"/>
                <a:cs typeface="Arial"/>
              </a:defRPr>
            </a:lvl3pPr>
            <a:lvl4pPr algn="l">
              <a:buNone/>
              <a:defRPr sz="1725" b="1">
                <a:solidFill>
                  <a:srgbClr val="3593A2"/>
                </a:solidFill>
                <a:latin typeface="Arial"/>
                <a:ea typeface="Arial"/>
                <a:cs typeface="Arial"/>
              </a:defRPr>
            </a:lvl4pPr>
            <a:lvl5pPr algn="l">
              <a:buNone/>
              <a:defRPr sz="1725" b="1">
                <a:solidFill>
                  <a:srgbClr val="3593A2"/>
                </a:solidFill>
                <a:latin typeface="Arial"/>
                <a:ea typeface="Arial"/>
                <a:cs typeface="Arial"/>
              </a:defRPr>
            </a:lvl5pPr>
            <a:lvl6pPr algn="l">
              <a:buNone/>
              <a:defRPr sz="1725" b="1">
                <a:solidFill>
                  <a:srgbClr val="3593A2"/>
                </a:solidFill>
                <a:latin typeface="Arial"/>
                <a:ea typeface="Arial"/>
                <a:cs typeface="Arial"/>
              </a:defRPr>
            </a:lvl6pPr>
            <a:lvl7pPr algn="l">
              <a:buNone/>
              <a:defRPr sz="1725" b="1">
                <a:solidFill>
                  <a:srgbClr val="3593A2"/>
                </a:solidFill>
                <a:latin typeface="Arial"/>
                <a:ea typeface="Arial"/>
                <a:cs typeface="Arial"/>
              </a:defRPr>
            </a:lvl7pPr>
            <a:lvl8pPr algn="l">
              <a:buNone/>
              <a:defRPr sz="1725" b="1">
                <a:solidFill>
                  <a:srgbClr val="3593A2"/>
                </a:solidFill>
                <a:latin typeface="Arial"/>
                <a:ea typeface="Arial"/>
                <a:cs typeface="Arial"/>
              </a:defRPr>
            </a:lvl8pPr>
            <a:lvl9pPr algn="l">
              <a:buNone/>
              <a:defRPr sz="1725" b="1">
                <a:solidFill>
                  <a:srgbClr val="3593A2"/>
                </a:solidFill>
                <a:latin typeface="Arial"/>
                <a:ea typeface="Arial"/>
                <a:cs typeface="Arial"/>
              </a:defRPr>
            </a:lvl9pPr>
          </a:lstStyle>
          <a:p>
            <a:pPr algn="l">
              <a:buNone/>
              <a:defRPr sz="1725" b="1">
                <a:solidFill>
                  <a:srgbClr val="FFC000"/>
                </a:solidFill>
                <a:latin typeface="Arial"/>
                <a:ea typeface="Arial"/>
                <a:cs typeface="Arial"/>
              </a:defRPr>
            </a:pPr>
            <a:r>
              <a:rPr sz="1725" b="1">
                <a:solidFill>
                  <a:srgbClr val="FFC000"/>
                </a:solidFill>
                <a:latin typeface="Arial"/>
                <a:ea typeface="Arial"/>
                <a:cs typeface="Arial"/>
              </a:rPr>
              <a:t>2.3% lower insulin</a:t>
            </a:r>
          </a:p>
          <a:p>
            <a:pPr algn="l">
              <a:buNone/>
              <a:defRPr sz="1725" b="1">
                <a:solidFill>
                  <a:srgbClr val="FFC000"/>
                </a:solidFill>
                <a:latin typeface="Arial"/>
                <a:ea typeface="Arial"/>
                <a:cs typeface="Arial"/>
              </a:defRPr>
            </a:pPr>
            <a:r>
              <a:rPr sz="1725" b="1">
                <a:solidFill>
                  <a:srgbClr val="FFC000"/>
                </a:solidFill>
                <a:latin typeface="Arial"/>
                <a:ea typeface="Arial"/>
                <a:cs typeface="Arial"/>
              </a:rPr>
              <a:t>resistance (METS-IR)</a:t>
            </a:r>
          </a:p>
        </p:txBody>
      </p:sp>
      <p:sp>
        <p:nvSpPr>
          <p:cNvPr id="16" name="diabetes-result">
            <a:extLst>
              <a:ext uri="{FF2B5EF4-FFF2-40B4-BE49-F238E27FC236}">
                <a16:creationId xmlns:a16="http://schemas.microsoft.com/office/drawing/2014/main" id="{4BCEED40-C0DD-4C06-A021-B30630265E05}"/>
              </a:ext>
            </a:extLst>
          </p:cNvPr>
          <p:cNvSpPr>
            <a:spLocks noGrp="1"/>
          </p:cNvSpPr>
          <p:nvPr/>
        </p:nvSpPr>
        <p:spPr>
          <a:xfrm>
            <a:off x="9258300" y="4467225"/>
            <a:ext cx="2305050" cy="504825"/>
          </a:xfrm>
          <a:prstGeom prst="rect">
            <a:avLst/>
          </a:prstGeom>
          <a:noFill/>
          <a:ln w="0">
            <a:noFill/>
            <a:prstDash val="solid"/>
          </a:ln>
        </p:spPr>
        <p:txBody>
          <a:bodyPr lIns="0" tIns="0" rIns="0" bIns="0" anchor="ctr"/>
          <a:lstStyle>
            <a:defPPr algn="l">
              <a:defRPr sz="1725" b="1">
                <a:solidFill>
                  <a:srgbClr val="FFC000"/>
                </a:solidFill>
                <a:latin typeface="Arial"/>
                <a:ea typeface="Arial"/>
                <a:cs typeface="Arial"/>
              </a:defRPr>
            </a:defPPr>
            <a:lvl1pPr algn="l">
              <a:buNone/>
              <a:defRPr sz="1725" b="1">
                <a:solidFill>
                  <a:srgbClr val="3593A2"/>
                </a:solidFill>
                <a:latin typeface="Arial"/>
                <a:ea typeface="Arial"/>
                <a:cs typeface="Arial"/>
              </a:defRPr>
            </a:lvl1pPr>
            <a:lvl2pPr algn="l">
              <a:buNone/>
              <a:defRPr sz="1725" b="1">
                <a:solidFill>
                  <a:srgbClr val="3593A2"/>
                </a:solidFill>
                <a:latin typeface="Arial"/>
                <a:ea typeface="Arial"/>
                <a:cs typeface="Arial"/>
              </a:defRPr>
            </a:lvl2pPr>
            <a:lvl3pPr algn="l">
              <a:buNone/>
              <a:defRPr sz="1725" b="1">
                <a:solidFill>
                  <a:srgbClr val="3593A2"/>
                </a:solidFill>
                <a:latin typeface="Arial"/>
                <a:ea typeface="Arial"/>
                <a:cs typeface="Arial"/>
              </a:defRPr>
            </a:lvl3pPr>
            <a:lvl4pPr algn="l">
              <a:buNone/>
              <a:defRPr sz="1725" b="1">
                <a:solidFill>
                  <a:srgbClr val="3593A2"/>
                </a:solidFill>
                <a:latin typeface="Arial"/>
                <a:ea typeface="Arial"/>
                <a:cs typeface="Arial"/>
              </a:defRPr>
            </a:lvl4pPr>
            <a:lvl5pPr algn="l">
              <a:buNone/>
              <a:defRPr sz="1725" b="1">
                <a:solidFill>
                  <a:srgbClr val="3593A2"/>
                </a:solidFill>
                <a:latin typeface="Arial"/>
                <a:ea typeface="Arial"/>
                <a:cs typeface="Arial"/>
              </a:defRPr>
            </a:lvl5pPr>
            <a:lvl6pPr algn="l">
              <a:buNone/>
              <a:defRPr sz="1725" b="1">
                <a:solidFill>
                  <a:srgbClr val="3593A2"/>
                </a:solidFill>
                <a:latin typeface="Arial"/>
                <a:ea typeface="Arial"/>
                <a:cs typeface="Arial"/>
              </a:defRPr>
            </a:lvl6pPr>
            <a:lvl7pPr algn="l">
              <a:buNone/>
              <a:defRPr sz="1725" b="1">
                <a:solidFill>
                  <a:srgbClr val="3593A2"/>
                </a:solidFill>
                <a:latin typeface="Arial"/>
                <a:ea typeface="Arial"/>
                <a:cs typeface="Arial"/>
              </a:defRPr>
            </a:lvl7pPr>
            <a:lvl8pPr algn="l">
              <a:buNone/>
              <a:defRPr sz="1725" b="1">
                <a:solidFill>
                  <a:srgbClr val="3593A2"/>
                </a:solidFill>
                <a:latin typeface="Arial"/>
                <a:ea typeface="Arial"/>
                <a:cs typeface="Arial"/>
              </a:defRPr>
            </a:lvl8pPr>
            <a:lvl9pPr algn="l">
              <a:buNone/>
              <a:defRPr sz="1725" b="1">
                <a:solidFill>
                  <a:srgbClr val="3593A2"/>
                </a:solidFill>
                <a:latin typeface="Arial"/>
                <a:ea typeface="Arial"/>
                <a:cs typeface="Arial"/>
              </a:defRPr>
            </a:lvl9pPr>
          </a:lstStyle>
          <a:p>
            <a:pPr algn="l">
              <a:buNone/>
              <a:defRPr sz="1725" b="1">
                <a:solidFill>
                  <a:srgbClr val="FFC000"/>
                </a:solidFill>
                <a:latin typeface="Arial"/>
                <a:ea typeface="Arial"/>
                <a:cs typeface="Arial"/>
              </a:defRPr>
            </a:pPr>
            <a:r>
              <a:rPr sz="1725" b="1">
                <a:solidFill>
                  <a:srgbClr val="FFC000"/>
                </a:solidFill>
                <a:latin typeface="Arial"/>
                <a:ea typeface="Arial"/>
                <a:cs typeface="Arial"/>
              </a:rPr>
              <a:t>28% lower diabetes risk</a:t>
            </a:r>
          </a:p>
        </p:txBody>
      </p:sp>
      <p:sp>
        <p:nvSpPr>
          <p:cNvPr id="17" name="key-results-caption">
            <a:extLst>
              <a:ext uri="{FF2B5EF4-FFF2-40B4-BE49-F238E27FC236}">
                <a16:creationId xmlns:a16="http://schemas.microsoft.com/office/drawing/2014/main" id="{B603C1A1-E175-415A-BD59-3A8F2E679B17}"/>
              </a:ext>
            </a:extLst>
          </p:cNvPr>
          <p:cNvSpPr>
            <a:spLocks noGrp="1"/>
          </p:cNvSpPr>
          <p:nvPr/>
        </p:nvSpPr>
        <p:spPr>
          <a:xfrm>
            <a:off x="5715000" y="5572125"/>
            <a:ext cx="5943600" cy="485775"/>
          </a:xfrm>
          <a:prstGeom prst="rect">
            <a:avLst/>
          </a:prstGeom>
          <a:noFill/>
          <a:ln w="0">
            <a:noFill/>
            <a:prstDash val="solid"/>
          </a:ln>
        </p:spPr>
        <p:txBody>
          <a:bodyPr lIns="0" tIns="0" rIns="0" bIns="0" anchor="ctr"/>
          <a:lstStyle>
            <a:defPPr algn="ctr">
              <a:defRPr sz="1425" b="1">
                <a:solidFill>
                  <a:srgbClr val="FFC000"/>
                </a:solidFill>
                <a:latin typeface="Arial"/>
                <a:ea typeface="Arial"/>
                <a:cs typeface="Arial"/>
              </a:defRPr>
            </a:defPPr>
            <a:lvl1pPr algn="ctr">
              <a:buNone/>
              <a:defRPr sz="1425" b="1">
                <a:solidFill>
                  <a:srgbClr val="171717"/>
                </a:solidFill>
                <a:latin typeface="Arial"/>
                <a:ea typeface="Arial"/>
                <a:cs typeface="Arial"/>
              </a:defRPr>
            </a:lvl1pPr>
            <a:lvl2pPr algn="ctr">
              <a:buNone/>
              <a:defRPr sz="1425" b="1">
                <a:solidFill>
                  <a:srgbClr val="171717"/>
                </a:solidFill>
                <a:latin typeface="Arial"/>
                <a:ea typeface="Arial"/>
                <a:cs typeface="Arial"/>
              </a:defRPr>
            </a:lvl2pPr>
            <a:lvl3pPr algn="ctr">
              <a:buNone/>
              <a:defRPr sz="1425" b="1">
                <a:solidFill>
                  <a:srgbClr val="171717"/>
                </a:solidFill>
                <a:latin typeface="Arial"/>
                <a:ea typeface="Arial"/>
                <a:cs typeface="Arial"/>
              </a:defRPr>
            </a:lvl3pPr>
            <a:lvl4pPr algn="ctr">
              <a:buNone/>
              <a:defRPr sz="1425" b="1">
                <a:solidFill>
                  <a:srgbClr val="171717"/>
                </a:solidFill>
                <a:latin typeface="Arial"/>
                <a:ea typeface="Arial"/>
                <a:cs typeface="Arial"/>
              </a:defRPr>
            </a:lvl4pPr>
            <a:lvl5pPr algn="ctr">
              <a:buNone/>
              <a:defRPr sz="1425" b="1">
                <a:solidFill>
                  <a:srgbClr val="171717"/>
                </a:solidFill>
                <a:latin typeface="Arial"/>
                <a:ea typeface="Arial"/>
                <a:cs typeface="Arial"/>
              </a:defRPr>
            </a:lvl5pPr>
            <a:lvl6pPr algn="ctr">
              <a:buNone/>
              <a:defRPr sz="1425" b="1">
                <a:solidFill>
                  <a:srgbClr val="171717"/>
                </a:solidFill>
                <a:latin typeface="Arial"/>
                <a:ea typeface="Arial"/>
                <a:cs typeface="Arial"/>
              </a:defRPr>
            </a:lvl6pPr>
            <a:lvl7pPr algn="ctr">
              <a:buNone/>
              <a:defRPr sz="1425" b="1">
                <a:solidFill>
                  <a:srgbClr val="171717"/>
                </a:solidFill>
                <a:latin typeface="Arial"/>
                <a:ea typeface="Arial"/>
                <a:cs typeface="Arial"/>
              </a:defRPr>
            </a:lvl7pPr>
            <a:lvl8pPr algn="ctr">
              <a:buNone/>
              <a:defRPr sz="1425" b="1">
                <a:solidFill>
                  <a:srgbClr val="171717"/>
                </a:solidFill>
                <a:latin typeface="Arial"/>
                <a:ea typeface="Arial"/>
                <a:cs typeface="Arial"/>
              </a:defRPr>
            </a:lvl8pPr>
            <a:lvl9pPr algn="ctr">
              <a:buNone/>
              <a:defRPr sz="1425" b="1">
                <a:solidFill>
                  <a:srgbClr val="171717"/>
                </a:solidFill>
                <a:latin typeface="Arial"/>
                <a:ea typeface="Arial"/>
                <a:cs typeface="Arial"/>
              </a:defRPr>
            </a:lvl9pPr>
          </a:lstStyle>
          <a:p>
            <a:pPr algn="ctr">
              <a:buNone/>
              <a:defRPr sz="1425" b="1">
                <a:solidFill>
                  <a:srgbClr val="FFC000"/>
                </a:solidFill>
                <a:latin typeface="Arial"/>
                <a:ea typeface="Arial"/>
                <a:cs typeface="Arial"/>
              </a:defRPr>
            </a:pPr>
            <a:r>
              <a:rPr sz="1425" b="1">
                <a:solidFill>
                  <a:srgbClr val="FFC000"/>
                </a:solidFill>
                <a:latin typeface="Arial"/>
                <a:ea typeface="Arial"/>
                <a:cs typeface="Arial"/>
              </a:rPr>
              <a:t>10% visceral adipose tissue loss was independently associated with</a:t>
            </a:r>
          </a:p>
          <a:p>
            <a:pPr algn="ctr">
              <a:buNone/>
              <a:defRPr sz="1425" b="1">
                <a:solidFill>
                  <a:srgbClr val="FFC000"/>
                </a:solidFill>
                <a:latin typeface="Arial"/>
                <a:ea typeface="Arial"/>
                <a:cs typeface="Arial"/>
              </a:defRPr>
            </a:pPr>
            <a:r>
              <a:rPr sz="1425" b="1">
                <a:solidFill>
                  <a:srgbClr val="FFC000"/>
                </a:solidFill>
                <a:latin typeface="Arial"/>
                <a:ea typeface="Arial"/>
                <a:cs typeface="Arial"/>
              </a:rPr>
              <a:t>improved cardiometabolic measures during follow-up</a:t>
            </a:r>
          </a:p>
        </p:txBody>
      </p:sp>
      <p:sp>
        <p:nvSpPr>
          <p:cNvPr id="18" name="source-citation">
            <a:extLst>
              <a:ext uri="{FF2B5EF4-FFF2-40B4-BE49-F238E27FC236}">
                <a16:creationId xmlns:a16="http://schemas.microsoft.com/office/drawing/2014/main" id="{AF6AE1F0-1CE6-47D6-8EF2-87F269622692}"/>
              </a:ext>
            </a:extLst>
          </p:cNvPr>
          <p:cNvSpPr>
            <a:spLocks noGrp="1"/>
          </p:cNvSpPr>
          <p:nvPr/>
        </p:nvSpPr>
        <p:spPr>
          <a:xfrm>
            <a:off x="304800" y="6515100"/>
            <a:ext cx="11582400" cy="209550"/>
          </a:xfrm>
          <a:prstGeom prst="rect">
            <a:avLst/>
          </a:prstGeom>
          <a:noFill/>
          <a:ln w="0">
            <a:noFill/>
            <a:prstDash val="solid"/>
          </a:ln>
        </p:spPr>
        <p:txBody>
          <a:bodyPr lIns="0" tIns="0" rIns="0" bIns="0" anchor="ctr"/>
          <a:lstStyle>
            <a:defPPr algn="ctr">
              <a:defRPr sz="1125" b="0">
                <a:solidFill>
                  <a:srgbClr val="FFC000"/>
                </a:solidFill>
                <a:latin typeface="Arial"/>
                <a:ea typeface="Arial"/>
                <a:cs typeface="Arial"/>
              </a:defRPr>
            </a:defPPr>
            <a:lvl1pPr algn="ctr">
              <a:buNone/>
              <a:defRPr sz="1125" b="0">
                <a:solidFill>
                  <a:srgbClr val="777777"/>
                </a:solidFill>
                <a:latin typeface="Arial"/>
                <a:ea typeface="Arial"/>
                <a:cs typeface="Arial"/>
              </a:defRPr>
            </a:lvl1pPr>
            <a:lvl2pPr algn="ctr">
              <a:buNone/>
              <a:defRPr sz="1125" b="0">
                <a:solidFill>
                  <a:srgbClr val="777777"/>
                </a:solidFill>
                <a:latin typeface="Arial"/>
                <a:ea typeface="Arial"/>
                <a:cs typeface="Arial"/>
              </a:defRPr>
            </a:lvl2pPr>
            <a:lvl3pPr algn="ctr">
              <a:buNone/>
              <a:defRPr sz="1125" b="0">
                <a:solidFill>
                  <a:srgbClr val="777777"/>
                </a:solidFill>
                <a:latin typeface="Arial"/>
                <a:ea typeface="Arial"/>
                <a:cs typeface="Arial"/>
              </a:defRPr>
            </a:lvl3pPr>
            <a:lvl4pPr algn="ctr">
              <a:buNone/>
              <a:defRPr sz="1125" b="0">
                <a:solidFill>
                  <a:srgbClr val="777777"/>
                </a:solidFill>
                <a:latin typeface="Arial"/>
                <a:ea typeface="Arial"/>
                <a:cs typeface="Arial"/>
              </a:defRPr>
            </a:lvl4pPr>
            <a:lvl5pPr algn="ctr">
              <a:buNone/>
              <a:defRPr sz="1125" b="0">
                <a:solidFill>
                  <a:srgbClr val="777777"/>
                </a:solidFill>
                <a:latin typeface="Arial"/>
                <a:ea typeface="Arial"/>
                <a:cs typeface="Arial"/>
              </a:defRPr>
            </a:lvl5pPr>
            <a:lvl6pPr algn="ctr">
              <a:buNone/>
              <a:defRPr sz="1125" b="0">
                <a:solidFill>
                  <a:srgbClr val="777777"/>
                </a:solidFill>
                <a:latin typeface="Arial"/>
                <a:ea typeface="Arial"/>
                <a:cs typeface="Arial"/>
              </a:defRPr>
            </a:lvl6pPr>
            <a:lvl7pPr algn="ctr">
              <a:buNone/>
              <a:defRPr sz="1125" b="0">
                <a:solidFill>
                  <a:srgbClr val="777777"/>
                </a:solidFill>
                <a:latin typeface="Arial"/>
                <a:ea typeface="Arial"/>
                <a:cs typeface="Arial"/>
              </a:defRPr>
            </a:lvl7pPr>
            <a:lvl8pPr algn="ctr">
              <a:buNone/>
              <a:defRPr sz="1125" b="0">
                <a:solidFill>
                  <a:srgbClr val="777777"/>
                </a:solidFill>
                <a:latin typeface="Arial"/>
                <a:ea typeface="Arial"/>
                <a:cs typeface="Arial"/>
              </a:defRPr>
            </a:lvl8pPr>
            <a:lvl9pPr algn="ctr">
              <a:buNone/>
              <a:defRPr sz="1125" b="0">
                <a:solidFill>
                  <a:srgbClr val="777777"/>
                </a:solidFill>
                <a:latin typeface="Arial"/>
                <a:ea typeface="Arial"/>
                <a:cs typeface="Arial"/>
              </a:defRPr>
            </a:lvl9pPr>
          </a:lstStyle>
          <a:p>
            <a:pPr algn="ctr">
              <a:buNone/>
              <a:defRPr sz="1125" b="0">
                <a:solidFill>
                  <a:srgbClr val="FFC000"/>
                </a:solidFill>
                <a:latin typeface="Arial"/>
                <a:ea typeface="Arial"/>
                <a:cs typeface="Arial"/>
              </a:defRPr>
            </a:pPr>
            <a:r>
              <a:rPr sz="1125" b="0">
                <a:solidFill>
                  <a:srgbClr val="FFC000"/>
                </a:solidFill>
                <a:latin typeface="Arial"/>
                <a:ea typeface="Arial"/>
                <a:cs typeface="Arial"/>
              </a:rPr>
              <a:t>Klein H et al. Circulation 2026</a:t>
            </a:r>
          </a:p>
        </p:txBody>
      </p:sp>
      <p:sp>
        <p:nvSpPr>
          <p:cNvPr id="20" name="panel-letter-removed">
            <a:extLst>
              <a:ext uri="{FF2B5EF4-FFF2-40B4-BE49-F238E27FC236}">
                <a16:creationId xmlns:a16="http://schemas.microsoft.com/office/drawing/2014/main" id="{EDE70BBF-D1A1-49CA-B2FE-CA5E5A89EF2C}"/>
              </a:ext>
            </a:extLst>
          </p:cNvPr>
          <p:cNvSpPr>
            <a:spLocks noGrp="1"/>
          </p:cNvSpPr>
          <p:nvPr/>
        </p:nvSpPr>
        <p:spPr>
          <a:xfrm>
            <a:off x="304800" y="2409825"/>
            <a:ext cx="352425" cy="371475"/>
          </a:xfrm>
          <a:prstGeom prst="rect">
            <a:avLst/>
          </a:prstGeom>
          <a:solidFill>
            <a:srgbClr val="FFFFFF"/>
          </a:solidFill>
          <a:ln w="0">
            <a:noFill/>
            <a:prstDash val="solid"/>
          </a:ln>
        </p:spPr>
        <p:txBody>
          <a:bodyPr/>
          <a:lstStyle/>
          <a:p>
            <a:endParaRPr lang="en-US"/>
          </a:p>
        </p:txBody>
      </p:sp>
    </p:spTree>
    <p:extLst>
      <p:ext uri="{BB962C8B-B14F-4D97-AF65-F5344CB8AC3E}">
        <p14:creationId xmlns:p14="http://schemas.microsoft.com/office/powerpoint/2010/main" val="1262908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61BC6C2-7A22-D5DC-AC4F-3DA9F23474E2}"/>
              </a:ext>
            </a:extLst>
          </p:cNvPr>
          <p:cNvPicPr>
            <a:picLocks noChangeAspect="1"/>
          </p:cNvPicPr>
          <p:nvPr/>
        </p:nvPicPr>
        <p:blipFill>
          <a:blip r:embed="rId2"/>
          <a:stretch>
            <a:fillRect/>
          </a:stretch>
        </p:blipFill>
        <p:spPr>
          <a:xfrm>
            <a:off x="725684" y="2131074"/>
            <a:ext cx="10740631" cy="2268648"/>
          </a:xfrm>
          <a:prstGeom prst="rect">
            <a:avLst/>
          </a:prstGeom>
          <a:solidFill>
            <a:schemeClr val="accent2"/>
          </a:solidFill>
          <a:ln w="57150">
            <a:solidFill>
              <a:srgbClr val="FF0000"/>
            </a:solidFill>
          </a:ln>
        </p:spPr>
      </p:pic>
    </p:spTree>
    <p:extLst>
      <p:ext uri="{BB962C8B-B14F-4D97-AF65-F5344CB8AC3E}">
        <p14:creationId xmlns:p14="http://schemas.microsoft.com/office/powerpoint/2010/main" val="2640527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9765651-8E7F-3A36-3842-8ED7191B33E7}"/>
              </a:ext>
            </a:extLst>
          </p:cNvPr>
          <p:cNvPicPr>
            <a:picLocks noChangeAspect="1"/>
          </p:cNvPicPr>
          <p:nvPr/>
        </p:nvPicPr>
        <p:blipFill>
          <a:blip r:embed="rId2"/>
          <a:stretch>
            <a:fillRect/>
          </a:stretch>
        </p:blipFill>
        <p:spPr>
          <a:xfrm>
            <a:off x="836230" y="956348"/>
            <a:ext cx="10828996" cy="4945303"/>
          </a:xfrm>
          <a:prstGeom prst="rect">
            <a:avLst/>
          </a:prstGeom>
        </p:spPr>
      </p:pic>
      <p:pic>
        <p:nvPicPr>
          <p:cNvPr id="3" name="Picture 2">
            <a:extLst>
              <a:ext uri="{FF2B5EF4-FFF2-40B4-BE49-F238E27FC236}">
                <a16:creationId xmlns:a16="http://schemas.microsoft.com/office/drawing/2014/main" id="{DB255236-B287-0C79-D6C2-79DF664F33DA}"/>
              </a:ext>
            </a:extLst>
          </p:cNvPr>
          <p:cNvPicPr>
            <a:picLocks noChangeAspect="1"/>
          </p:cNvPicPr>
          <p:nvPr/>
        </p:nvPicPr>
        <p:blipFill>
          <a:blip r:embed="rId3"/>
          <a:stretch>
            <a:fillRect/>
          </a:stretch>
        </p:blipFill>
        <p:spPr>
          <a:xfrm>
            <a:off x="2833178" y="1265307"/>
            <a:ext cx="4826026" cy="974311"/>
          </a:xfrm>
          <a:prstGeom prst="rect">
            <a:avLst/>
          </a:prstGeom>
        </p:spPr>
      </p:pic>
    </p:spTree>
    <p:extLst>
      <p:ext uri="{BB962C8B-B14F-4D97-AF65-F5344CB8AC3E}">
        <p14:creationId xmlns:p14="http://schemas.microsoft.com/office/powerpoint/2010/main" val="6219034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726E808-8740-E1F6-E28E-EF03FBE29DDA}"/>
              </a:ext>
            </a:extLst>
          </p:cNvPr>
          <p:cNvPicPr>
            <a:picLocks noChangeAspect="1"/>
          </p:cNvPicPr>
          <p:nvPr/>
        </p:nvPicPr>
        <p:blipFill>
          <a:blip r:embed="rId2"/>
          <a:stretch>
            <a:fillRect/>
          </a:stretch>
        </p:blipFill>
        <p:spPr>
          <a:xfrm>
            <a:off x="586890" y="1067005"/>
            <a:ext cx="11224110" cy="4525413"/>
          </a:xfrm>
          <a:prstGeom prst="rect">
            <a:avLst/>
          </a:prstGeom>
        </p:spPr>
      </p:pic>
    </p:spTree>
    <p:extLst>
      <p:ext uri="{BB962C8B-B14F-4D97-AF65-F5344CB8AC3E}">
        <p14:creationId xmlns:p14="http://schemas.microsoft.com/office/powerpoint/2010/main" val="3411723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5125629-ED60-66A3-7593-5CB43FAF1858}"/>
              </a:ext>
            </a:extLst>
          </p:cNvPr>
          <p:cNvPicPr>
            <a:picLocks noChangeAspect="1"/>
          </p:cNvPicPr>
          <p:nvPr/>
        </p:nvPicPr>
        <p:blipFill>
          <a:blip r:embed="rId2"/>
          <a:stretch>
            <a:fillRect/>
          </a:stretch>
        </p:blipFill>
        <p:spPr>
          <a:xfrm>
            <a:off x="343462" y="1055102"/>
            <a:ext cx="11505076" cy="4747795"/>
          </a:xfrm>
          <a:prstGeom prst="rect">
            <a:avLst/>
          </a:prstGeom>
        </p:spPr>
      </p:pic>
      <p:sp>
        <p:nvSpPr>
          <p:cNvPr id="3" name="Rectangle 2">
            <a:extLst>
              <a:ext uri="{FF2B5EF4-FFF2-40B4-BE49-F238E27FC236}">
                <a16:creationId xmlns:a16="http://schemas.microsoft.com/office/drawing/2014/main" id="{62142C8E-F26C-F1B5-F85F-6E67E47FC08B}"/>
              </a:ext>
            </a:extLst>
          </p:cNvPr>
          <p:cNvSpPr/>
          <p:nvPr/>
        </p:nvSpPr>
        <p:spPr>
          <a:xfrm>
            <a:off x="1749287" y="1166191"/>
            <a:ext cx="371061" cy="4505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679DE85-8325-5C14-14E7-031663E87D4F}"/>
              </a:ext>
            </a:extLst>
          </p:cNvPr>
          <p:cNvSpPr/>
          <p:nvPr/>
        </p:nvSpPr>
        <p:spPr>
          <a:xfrm>
            <a:off x="6104213" y="1139281"/>
            <a:ext cx="371061" cy="4505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3708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0B1F08-AC91-89BF-F5A3-06070EDC0002}"/>
              </a:ext>
            </a:extLst>
          </p:cNvPr>
          <p:cNvPicPr>
            <a:picLocks noChangeAspect="1"/>
          </p:cNvPicPr>
          <p:nvPr/>
        </p:nvPicPr>
        <p:blipFill>
          <a:blip r:embed="rId2"/>
          <a:stretch>
            <a:fillRect/>
          </a:stretch>
        </p:blipFill>
        <p:spPr>
          <a:xfrm>
            <a:off x="1948466" y="202935"/>
            <a:ext cx="8295068" cy="6452129"/>
          </a:xfrm>
          <a:prstGeom prst="rect">
            <a:avLst/>
          </a:prstGeom>
        </p:spPr>
      </p:pic>
    </p:spTree>
    <p:extLst>
      <p:ext uri="{BB962C8B-B14F-4D97-AF65-F5344CB8AC3E}">
        <p14:creationId xmlns:p14="http://schemas.microsoft.com/office/powerpoint/2010/main" val="27569460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2D0BA60-B0F5-B870-02A3-98B5E9BAA2DF}"/>
              </a:ext>
            </a:extLst>
          </p:cNvPr>
          <p:cNvPicPr>
            <a:picLocks noChangeAspect="1"/>
          </p:cNvPicPr>
          <p:nvPr/>
        </p:nvPicPr>
        <p:blipFill>
          <a:blip r:embed="rId2"/>
          <a:stretch>
            <a:fillRect/>
          </a:stretch>
        </p:blipFill>
        <p:spPr>
          <a:xfrm>
            <a:off x="1642176" y="682447"/>
            <a:ext cx="8907648" cy="5203197"/>
          </a:xfrm>
          <a:prstGeom prst="rect">
            <a:avLst/>
          </a:prstGeom>
        </p:spPr>
      </p:pic>
    </p:spTree>
    <p:extLst>
      <p:ext uri="{BB962C8B-B14F-4D97-AF65-F5344CB8AC3E}">
        <p14:creationId xmlns:p14="http://schemas.microsoft.com/office/powerpoint/2010/main" val="43199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4DAF4B-F8A0-F68D-A93A-0D469BBD2C14}"/>
              </a:ext>
            </a:extLst>
          </p:cNvPr>
          <p:cNvPicPr>
            <a:picLocks noChangeAspect="1"/>
          </p:cNvPicPr>
          <p:nvPr/>
        </p:nvPicPr>
        <p:blipFill>
          <a:blip r:embed="rId2"/>
          <a:stretch>
            <a:fillRect/>
          </a:stretch>
        </p:blipFill>
        <p:spPr>
          <a:xfrm>
            <a:off x="574183" y="315958"/>
            <a:ext cx="10179676" cy="631424"/>
          </a:xfrm>
          <a:prstGeom prst="rect">
            <a:avLst/>
          </a:prstGeom>
        </p:spPr>
      </p:pic>
      <p:pic>
        <p:nvPicPr>
          <p:cNvPr id="3" name="Picture 2">
            <a:extLst>
              <a:ext uri="{FF2B5EF4-FFF2-40B4-BE49-F238E27FC236}">
                <a16:creationId xmlns:a16="http://schemas.microsoft.com/office/drawing/2014/main" id="{4E9EC4CE-7BBC-7476-8D72-1F4C6F919044}"/>
              </a:ext>
            </a:extLst>
          </p:cNvPr>
          <p:cNvPicPr>
            <a:picLocks noChangeAspect="1"/>
          </p:cNvPicPr>
          <p:nvPr/>
        </p:nvPicPr>
        <p:blipFill>
          <a:blip r:embed="rId3"/>
          <a:stretch>
            <a:fillRect/>
          </a:stretch>
        </p:blipFill>
        <p:spPr>
          <a:xfrm>
            <a:off x="574183" y="1069416"/>
            <a:ext cx="3222285" cy="1828331"/>
          </a:xfrm>
          <a:prstGeom prst="rect">
            <a:avLst/>
          </a:prstGeom>
        </p:spPr>
      </p:pic>
      <p:pic>
        <p:nvPicPr>
          <p:cNvPr id="4" name="Picture 3">
            <a:extLst>
              <a:ext uri="{FF2B5EF4-FFF2-40B4-BE49-F238E27FC236}">
                <a16:creationId xmlns:a16="http://schemas.microsoft.com/office/drawing/2014/main" id="{4A7C5DEE-0F12-D1EB-3E5E-4CA2257DD300}"/>
              </a:ext>
            </a:extLst>
          </p:cNvPr>
          <p:cNvPicPr>
            <a:picLocks noChangeAspect="1"/>
          </p:cNvPicPr>
          <p:nvPr/>
        </p:nvPicPr>
        <p:blipFill>
          <a:blip r:embed="rId4"/>
          <a:stretch>
            <a:fillRect/>
          </a:stretch>
        </p:blipFill>
        <p:spPr>
          <a:xfrm>
            <a:off x="4002127" y="1069416"/>
            <a:ext cx="2093873" cy="2021514"/>
          </a:xfrm>
          <a:prstGeom prst="rect">
            <a:avLst/>
          </a:prstGeom>
        </p:spPr>
      </p:pic>
      <p:pic>
        <p:nvPicPr>
          <p:cNvPr id="5" name="Picture 4">
            <a:extLst>
              <a:ext uri="{FF2B5EF4-FFF2-40B4-BE49-F238E27FC236}">
                <a16:creationId xmlns:a16="http://schemas.microsoft.com/office/drawing/2014/main" id="{8180A921-D223-3D90-FA5C-D3E178602B53}"/>
              </a:ext>
            </a:extLst>
          </p:cNvPr>
          <p:cNvPicPr>
            <a:picLocks noChangeAspect="1"/>
          </p:cNvPicPr>
          <p:nvPr/>
        </p:nvPicPr>
        <p:blipFill>
          <a:blip r:embed="rId5"/>
          <a:stretch>
            <a:fillRect/>
          </a:stretch>
        </p:blipFill>
        <p:spPr>
          <a:xfrm>
            <a:off x="6301659" y="1362502"/>
            <a:ext cx="5423078" cy="1242157"/>
          </a:xfrm>
          <a:prstGeom prst="rect">
            <a:avLst/>
          </a:prstGeom>
        </p:spPr>
      </p:pic>
      <p:pic>
        <p:nvPicPr>
          <p:cNvPr id="7" name="Picture 6">
            <a:extLst>
              <a:ext uri="{FF2B5EF4-FFF2-40B4-BE49-F238E27FC236}">
                <a16:creationId xmlns:a16="http://schemas.microsoft.com/office/drawing/2014/main" id="{F3013D6A-54A3-614F-09E5-CB363FF038B7}"/>
              </a:ext>
            </a:extLst>
          </p:cNvPr>
          <p:cNvPicPr>
            <a:picLocks noChangeAspect="1"/>
          </p:cNvPicPr>
          <p:nvPr/>
        </p:nvPicPr>
        <p:blipFill>
          <a:blip r:embed="rId6"/>
          <a:stretch>
            <a:fillRect/>
          </a:stretch>
        </p:blipFill>
        <p:spPr>
          <a:xfrm>
            <a:off x="934791" y="3165520"/>
            <a:ext cx="10789945" cy="1242339"/>
          </a:xfrm>
          <a:prstGeom prst="rect">
            <a:avLst/>
          </a:prstGeom>
        </p:spPr>
      </p:pic>
      <p:pic>
        <p:nvPicPr>
          <p:cNvPr id="8" name="Picture 7">
            <a:extLst>
              <a:ext uri="{FF2B5EF4-FFF2-40B4-BE49-F238E27FC236}">
                <a16:creationId xmlns:a16="http://schemas.microsoft.com/office/drawing/2014/main" id="{E2CCB26D-CE03-D0BF-7C48-B64D803D7E1E}"/>
              </a:ext>
            </a:extLst>
          </p:cNvPr>
          <p:cNvPicPr>
            <a:picLocks noChangeAspect="1"/>
          </p:cNvPicPr>
          <p:nvPr/>
        </p:nvPicPr>
        <p:blipFill>
          <a:blip r:embed="rId7"/>
          <a:stretch>
            <a:fillRect/>
          </a:stretch>
        </p:blipFill>
        <p:spPr>
          <a:xfrm>
            <a:off x="934791" y="4469570"/>
            <a:ext cx="10789944" cy="2032117"/>
          </a:xfrm>
          <a:prstGeom prst="rect">
            <a:avLst/>
          </a:prstGeom>
        </p:spPr>
      </p:pic>
    </p:spTree>
    <p:extLst>
      <p:ext uri="{BB962C8B-B14F-4D97-AF65-F5344CB8AC3E}">
        <p14:creationId xmlns:p14="http://schemas.microsoft.com/office/powerpoint/2010/main" val="1129381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A2794F-C47B-F311-C6D7-F29276D5EE6C}"/>
              </a:ext>
            </a:extLst>
          </p:cNvPr>
          <p:cNvPicPr>
            <a:picLocks noChangeAspect="1"/>
          </p:cNvPicPr>
          <p:nvPr/>
        </p:nvPicPr>
        <p:blipFill>
          <a:blip r:embed="rId2"/>
          <a:stretch>
            <a:fillRect/>
          </a:stretch>
        </p:blipFill>
        <p:spPr>
          <a:xfrm>
            <a:off x="7611414" y="280661"/>
            <a:ext cx="4472395" cy="831041"/>
          </a:xfrm>
          <a:prstGeom prst="rect">
            <a:avLst/>
          </a:prstGeom>
        </p:spPr>
      </p:pic>
      <p:pic>
        <p:nvPicPr>
          <p:cNvPr id="2" name="Picture 1">
            <a:extLst>
              <a:ext uri="{FF2B5EF4-FFF2-40B4-BE49-F238E27FC236}">
                <a16:creationId xmlns:a16="http://schemas.microsoft.com/office/drawing/2014/main" id="{7620E445-1662-8D5A-0AF3-7B0C6415121F}"/>
              </a:ext>
            </a:extLst>
          </p:cNvPr>
          <p:cNvPicPr>
            <a:picLocks noChangeAspect="1"/>
          </p:cNvPicPr>
          <p:nvPr/>
        </p:nvPicPr>
        <p:blipFill>
          <a:blip r:embed="rId3"/>
          <a:stretch>
            <a:fillRect/>
          </a:stretch>
        </p:blipFill>
        <p:spPr>
          <a:xfrm>
            <a:off x="108190" y="696181"/>
            <a:ext cx="11975619" cy="1959027"/>
          </a:xfrm>
          <a:prstGeom prst="rect">
            <a:avLst/>
          </a:prstGeom>
        </p:spPr>
      </p:pic>
      <p:pic>
        <p:nvPicPr>
          <p:cNvPr id="4" name="Picture 3">
            <a:extLst>
              <a:ext uri="{FF2B5EF4-FFF2-40B4-BE49-F238E27FC236}">
                <a16:creationId xmlns:a16="http://schemas.microsoft.com/office/drawing/2014/main" id="{4918EE3B-7A8A-D58F-E76A-8DD33308385B}"/>
              </a:ext>
            </a:extLst>
          </p:cNvPr>
          <p:cNvPicPr>
            <a:picLocks noChangeAspect="1"/>
          </p:cNvPicPr>
          <p:nvPr/>
        </p:nvPicPr>
        <p:blipFill>
          <a:blip r:embed="rId4"/>
          <a:stretch>
            <a:fillRect/>
          </a:stretch>
        </p:blipFill>
        <p:spPr>
          <a:xfrm>
            <a:off x="671311" y="2751031"/>
            <a:ext cx="10849377" cy="3974372"/>
          </a:xfrm>
          <a:prstGeom prst="rect">
            <a:avLst/>
          </a:prstGeom>
        </p:spPr>
      </p:pic>
    </p:spTree>
    <p:extLst>
      <p:ext uri="{BB962C8B-B14F-4D97-AF65-F5344CB8AC3E}">
        <p14:creationId xmlns:p14="http://schemas.microsoft.com/office/powerpoint/2010/main" val="12322975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872004C-2F70-0CC8-A406-545818914E24}"/>
              </a:ext>
            </a:extLst>
          </p:cNvPr>
          <p:cNvPicPr>
            <a:picLocks noChangeAspect="1"/>
          </p:cNvPicPr>
          <p:nvPr/>
        </p:nvPicPr>
        <p:blipFill>
          <a:blip r:embed="rId2"/>
          <a:stretch>
            <a:fillRect/>
          </a:stretch>
        </p:blipFill>
        <p:spPr>
          <a:xfrm>
            <a:off x="1505831" y="1411235"/>
            <a:ext cx="9455164" cy="4564562"/>
          </a:xfrm>
          <a:prstGeom prst="rect">
            <a:avLst/>
          </a:prstGeom>
        </p:spPr>
      </p:pic>
      <p:pic>
        <p:nvPicPr>
          <p:cNvPr id="3" name="Picture 2">
            <a:extLst>
              <a:ext uri="{FF2B5EF4-FFF2-40B4-BE49-F238E27FC236}">
                <a16:creationId xmlns:a16="http://schemas.microsoft.com/office/drawing/2014/main" id="{6D3EF9B6-56E8-5B59-0348-70CEF37B76E0}"/>
              </a:ext>
            </a:extLst>
          </p:cNvPr>
          <p:cNvPicPr>
            <a:picLocks noChangeAspect="1"/>
          </p:cNvPicPr>
          <p:nvPr/>
        </p:nvPicPr>
        <p:blipFill>
          <a:blip r:embed="rId3"/>
          <a:stretch>
            <a:fillRect/>
          </a:stretch>
        </p:blipFill>
        <p:spPr>
          <a:xfrm>
            <a:off x="6095999" y="796277"/>
            <a:ext cx="4864995" cy="614957"/>
          </a:xfrm>
          <a:prstGeom prst="rect">
            <a:avLst/>
          </a:prstGeom>
        </p:spPr>
      </p:pic>
    </p:spTree>
    <p:extLst>
      <p:ext uri="{BB962C8B-B14F-4D97-AF65-F5344CB8AC3E}">
        <p14:creationId xmlns:p14="http://schemas.microsoft.com/office/powerpoint/2010/main" val="37127872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818ED34-37E3-970F-9E01-74635599B838}"/>
              </a:ext>
            </a:extLst>
          </p:cNvPr>
          <p:cNvPicPr>
            <a:picLocks noChangeAspect="1"/>
          </p:cNvPicPr>
          <p:nvPr/>
        </p:nvPicPr>
        <p:blipFill>
          <a:blip r:embed="rId2"/>
          <a:stretch>
            <a:fillRect/>
          </a:stretch>
        </p:blipFill>
        <p:spPr>
          <a:xfrm>
            <a:off x="793123" y="105942"/>
            <a:ext cx="9548611" cy="2374068"/>
          </a:xfrm>
          <a:prstGeom prst="rect">
            <a:avLst/>
          </a:prstGeom>
        </p:spPr>
      </p:pic>
      <p:pic>
        <p:nvPicPr>
          <p:cNvPr id="3" name="Picture 2">
            <a:extLst>
              <a:ext uri="{FF2B5EF4-FFF2-40B4-BE49-F238E27FC236}">
                <a16:creationId xmlns:a16="http://schemas.microsoft.com/office/drawing/2014/main" id="{AED6A731-AD91-86D1-D992-2BC30EC707EF}"/>
              </a:ext>
            </a:extLst>
          </p:cNvPr>
          <p:cNvPicPr>
            <a:picLocks noChangeAspect="1"/>
          </p:cNvPicPr>
          <p:nvPr/>
        </p:nvPicPr>
        <p:blipFill>
          <a:blip r:embed="rId3"/>
          <a:stretch>
            <a:fillRect/>
          </a:stretch>
        </p:blipFill>
        <p:spPr>
          <a:xfrm>
            <a:off x="6583193" y="586257"/>
            <a:ext cx="4378516" cy="804661"/>
          </a:xfrm>
          <a:prstGeom prst="rect">
            <a:avLst/>
          </a:prstGeom>
        </p:spPr>
      </p:pic>
      <p:pic>
        <p:nvPicPr>
          <p:cNvPr id="4" name="Picture 3">
            <a:extLst>
              <a:ext uri="{FF2B5EF4-FFF2-40B4-BE49-F238E27FC236}">
                <a16:creationId xmlns:a16="http://schemas.microsoft.com/office/drawing/2014/main" id="{7A4045F5-D0D8-0E53-0857-98E4EF0425FD}"/>
              </a:ext>
            </a:extLst>
          </p:cNvPr>
          <p:cNvPicPr>
            <a:picLocks noChangeAspect="1"/>
          </p:cNvPicPr>
          <p:nvPr/>
        </p:nvPicPr>
        <p:blipFill>
          <a:blip r:embed="rId4"/>
          <a:stretch>
            <a:fillRect/>
          </a:stretch>
        </p:blipFill>
        <p:spPr>
          <a:xfrm>
            <a:off x="2240923" y="2480010"/>
            <a:ext cx="6904149" cy="4154488"/>
          </a:xfrm>
          <a:prstGeom prst="rect">
            <a:avLst/>
          </a:prstGeom>
        </p:spPr>
      </p:pic>
    </p:spTree>
    <p:extLst>
      <p:ext uri="{BB962C8B-B14F-4D97-AF65-F5344CB8AC3E}">
        <p14:creationId xmlns:p14="http://schemas.microsoft.com/office/powerpoint/2010/main" val="38818434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1E083D2-63AA-DE85-24F5-CAB242E15DB0}"/>
              </a:ext>
            </a:extLst>
          </p:cNvPr>
          <p:cNvPicPr>
            <a:picLocks noChangeAspect="1"/>
          </p:cNvPicPr>
          <p:nvPr/>
        </p:nvPicPr>
        <p:blipFill>
          <a:blip r:embed="rId2"/>
          <a:stretch>
            <a:fillRect/>
          </a:stretch>
        </p:blipFill>
        <p:spPr>
          <a:xfrm>
            <a:off x="2209800" y="282777"/>
            <a:ext cx="7772400" cy="2171207"/>
          </a:xfrm>
          <a:prstGeom prst="rect">
            <a:avLst/>
          </a:prstGeom>
        </p:spPr>
      </p:pic>
      <p:pic>
        <p:nvPicPr>
          <p:cNvPr id="3" name="Picture 2">
            <a:extLst>
              <a:ext uri="{FF2B5EF4-FFF2-40B4-BE49-F238E27FC236}">
                <a16:creationId xmlns:a16="http://schemas.microsoft.com/office/drawing/2014/main" id="{AC1028F2-8C68-2A0D-120A-B4E49D03F52F}"/>
              </a:ext>
            </a:extLst>
          </p:cNvPr>
          <p:cNvPicPr>
            <a:picLocks noChangeAspect="1"/>
          </p:cNvPicPr>
          <p:nvPr/>
        </p:nvPicPr>
        <p:blipFill>
          <a:blip r:embed="rId3"/>
          <a:stretch>
            <a:fillRect/>
          </a:stretch>
        </p:blipFill>
        <p:spPr>
          <a:xfrm>
            <a:off x="2209800" y="3733683"/>
            <a:ext cx="7772400" cy="2533080"/>
          </a:xfrm>
          <a:prstGeom prst="rect">
            <a:avLst/>
          </a:prstGeom>
        </p:spPr>
      </p:pic>
      <p:sp>
        <p:nvSpPr>
          <p:cNvPr id="4" name="TextBox 3">
            <a:extLst>
              <a:ext uri="{FF2B5EF4-FFF2-40B4-BE49-F238E27FC236}">
                <a16:creationId xmlns:a16="http://schemas.microsoft.com/office/drawing/2014/main" id="{72F6518A-CC24-2DA0-7D36-87DFE863B1BE}"/>
              </a:ext>
            </a:extLst>
          </p:cNvPr>
          <p:cNvSpPr txBox="1"/>
          <p:nvPr/>
        </p:nvSpPr>
        <p:spPr>
          <a:xfrm>
            <a:off x="116983" y="2493669"/>
            <a:ext cx="4185634" cy="1200329"/>
          </a:xfrm>
          <a:prstGeom prst="rect">
            <a:avLst/>
          </a:prstGeom>
          <a:solidFill>
            <a:schemeClr val="bg1"/>
          </a:solidFill>
        </p:spPr>
        <p:txBody>
          <a:bodyPr wrap="square" rtlCol="0">
            <a:spAutoFit/>
          </a:bodyPr>
          <a:lstStyle/>
          <a:p>
            <a:pPr lvl="0"/>
            <a:r>
              <a:rPr lang="en-US" dirty="0"/>
              <a:t>October 2026</a:t>
            </a:r>
          </a:p>
          <a:p>
            <a:pPr lvl="0"/>
            <a:r>
              <a:rPr lang="en-US" u="sng" dirty="0">
                <a:hlinkClick r:id="rId4"/>
              </a:rPr>
              <a:t>Surgery for Obesity and Related Diseases</a:t>
            </a:r>
            <a:endParaRPr lang="en-US" dirty="0"/>
          </a:p>
          <a:p>
            <a:r>
              <a:rPr lang="en-US" dirty="0"/>
              <a:t>DOI:</a:t>
            </a:r>
            <a:r>
              <a:rPr lang="en-US" u="sng" dirty="0">
                <a:hlinkClick r:id="rId5"/>
              </a:rPr>
              <a:t>10.1016/j.soard.2026.10.009</a:t>
            </a:r>
            <a:endParaRPr lang="en-US" dirty="0"/>
          </a:p>
          <a:p>
            <a:endParaRPr lang="en-US" dirty="0"/>
          </a:p>
        </p:txBody>
      </p:sp>
    </p:spTree>
    <p:extLst>
      <p:ext uri="{BB962C8B-B14F-4D97-AF65-F5344CB8AC3E}">
        <p14:creationId xmlns:p14="http://schemas.microsoft.com/office/powerpoint/2010/main" val="16605265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023213F-C813-8F61-C96B-251E0B59FD26}"/>
              </a:ext>
            </a:extLst>
          </p:cNvPr>
          <p:cNvPicPr>
            <a:picLocks noChangeAspect="1"/>
          </p:cNvPicPr>
          <p:nvPr/>
        </p:nvPicPr>
        <p:blipFill>
          <a:blip r:embed="rId2"/>
          <a:stretch>
            <a:fillRect/>
          </a:stretch>
        </p:blipFill>
        <p:spPr>
          <a:xfrm>
            <a:off x="987951" y="1018074"/>
            <a:ext cx="9921528" cy="4821852"/>
          </a:xfrm>
          <a:prstGeom prst="rect">
            <a:avLst/>
          </a:prstGeom>
        </p:spPr>
      </p:pic>
    </p:spTree>
    <p:extLst>
      <p:ext uri="{BB962C8B-B14F-4D97-AF65-F5344CB8AC3E}">
        <p14:creationId xmlns:p14="http://schemas.microsoft.com/office/powerpoint/2010/main" val="32945173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D6DA47E-7A7C-EB88-E123-879C347266BB}"/>
              </a:ext>
            </a:extLst>
          </p:cNvPr>
          <p:cNvPicPr>
            <a:picLocks noChangeAspect="1"/>
          </p:cNvPicPr>
          <p:nvPr/>
        </p:nvPicPr>
        <p:blipFill>
          <a:blip r:embed="rId2"/>
          <a:stretch>
            <a:fillRect/>
          </a:stretch>
        </p:blipFill>
        <p:spPr>
          <a:xfrm>
            <a:off x="1020870" y="1256405"/>
            <a:ext cx="10519673" cy="4345189"/>
          </a:xfrm>
          <a:prstGeom prst="rect">
            <a:avLst/>
          </a:prstGeom>
        </p:spPr>
      </p:pic>
      <p:pic>
        <p:nvPicPr>
          <p:cNvPr id="3" name="Picture 2">
            <a:extLst>
              <a:ext uri="{FF2B5EF4-FFF2-40B4-BE49-F238E27FC236}">
                <a16:creationId xmlns:a16="http://schemas.microsoft.com/office/drawing/2014/main" id="{B1B2E579-3A63-479C-7FA3-DAEDA4D999BF}"/>
              </a:ext>
            </a:extLst>
          </p:cNvPr>
          <p:cNvPicPr>
            <a:picLocks noChangeAspect="1"/>
          </p:cNvPicPr>
          <p:nvPr/>
        </p:nvPicPr>
        <p:blipFill>
          <a:blip r:embed="rId3"/>
          <a:stretch>
            <a:fillRect/>
          </a:stretch>
        </p:blipFill>
        <p:spPr>
          <a:xfrm>
            <a:off x="3768143" y="353904"/>
            <a:ext cx="7772400" cy="902501"/>
          </a:xfrm>
          <a:prstGeom prst="rect">
            <a:avLst/>
          </a:prstGeom>
        </p:spPr>
      </p:pic>
    </p:spTree>
    <p:extLst>
      <p:ext uri="{BB962C8B-B14F-4D97-AF65-F5344CB8AC3E}">
        <p14:creationId xmlns:p14="http://schemas.microsoft.com/office/powerpoint/2010/main" val="28582322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55FF788-CF3E-5F12-E60F-AFA739413FB3}"/>
              </a:ext>
            </a:extLst>
          </p:cNvPr>
          <p:cNvPicPr>
            <a:picLocks noChangeAspect="1"/>
          </p:cNvPicPr>
          <p:nvPr/>
        </p:nvPicPr>
        <p:blipFill>
          <a:blip r:embed="rId2"/>
          <a:stretch>
            <a:fillRect/>
          </a:stretch>
        </p:blipFill>
        <p:spPr>
          <a:xfrm>
            <a:off x="2946975" y="146871"/>
            <a:ext cx="5953399" cy="2364510"/>
          </a:xfrm>
          <a:prstGeom prst="rect">
            <a:avLst/>
          </a:prstGeom>
        </p:spPr>
      </p:pic>
      <p:pic>
        <p:nvPicPr>
          <p:cNvPr id="3" name="Picture 2">
            <a:extLst>
              <a:ext uri="{FF2B5EF4-FFF2-40B4-BE49-F238E27FC236}">
                <a16:creationId xmlns:a16="http://schemas.microsoft.com/office/drawing/2014/main" id="{706F61C8-D62A-8CC5-16B3-591174074568}"/>
              </a:ext>
            </a:extLst>
          </p:cNvPr>
          <p:cNvPicPr>
            <a:picLocks noChangeAspect="1"/>
          </p:cNvPicPr>
          <p:nvPr/>
        </p:nvPicPr>
        <p:blipFill>
          <a:blip r:embed="rId3"/>
          <a:stretch>
            <a:fillRect/>
          </a:stretch>
        </p:blipFill>
        <p:spPr>
          <a:xfrm>
            <a:off x="6266735" y="2591874"/>
            <a:ext cx="4358336" cy="459196"/>
          </a:xfrm>
          <a:prstGeom prst="rect">
            <a:avLst/>
          </a:prstGeom>
        </p:spPr>
      </p:pic>
      <p:pic>
        <p:nvPicPr>
          <p:cNvPr id="4" name="Picture 3">
            <a:extLst>
              <a:ext uri="{FF2B5EF4-FFF2-40B4-BE49-F238E27FC236}">
                <a16:creationId xmlns:a16="http://schemas.microsoft.com/office/drawing/2014/main" id="{694CF249-5E92-ABC9-C560-2214903F6E2E}"/>
              </a:ext>
            </a:extLst>
          </p:cNvPr>
          <p:cNvPicPr>
            <a:picLocks noChangeAspect="1"/>
          </p:cNvPicPr>
          <p:nvPr/>
        </p:nvPicPr>
        <p:blipFill>
          <a:blip r:embed="rId4"/>
          <a:stretch>
            <a:fillRect/>
          </a:stretch>
        </p:blipFill>
        <p:spPr>
          <a:xfrm>
            <a:off x="2209800" y="3073142"/>
            <a:ext cx="7772400" cy="711716"/>
          </a:xfrm>
          <a:prstGeom prst="rect">
            <a:avLst/>
          </a:prstGeom>
        </p:spPr>
      </p:pic>
      <p:pic>
        <p:nvPicPr>
          <p:cNvPr id="5" name="Picture 4">
            <a:extLst>
              <a:ext uri="{FF2B5EF4-FFF2-40B4-BE49-F238E27FC236}">
                <a16:creationId xmlns:a16="http://schemas.microsoft.com/office/drawing/2014/main" id="{DE2360B9-D24C-D8B9-8A74-826ADE985311}"/>
              </a:ext>
            </a:extLst>
          </p:cNvPr>
          <p:cNvPicPr>
            <a:picLocks noChangeAspect="1"/>
          </p:cNvPicPr>
          <p:nvPr/>
        </p:nvPicPr>
        <p:blipFill>
          <a:blip r:embed="rId5"/>
          <a:stretch>
            <a:fillRect/>
          </a:stretch>
        </p:blipFill>
        <p:spPr>
          <a:xfrm>
            <a:off x="2209800" y="4058491"/>
            <a:ext cx="7772400" cy="2372859"/>
          </a:xfrm>
          <a:prstGeom prst="rect">
            <a:avLst/>
          </a:prstGeom>
        </p:spPr>
      </p:pic>
    </p:spTree>
    <p:extLst>
      <p:ext uri="{BB962C8B-B14F-4D97-AF65-F5344CB8AC3E}">
        <p14:creationId xmlns:p14="http://schemas.microsoft.com/office/powerpoint/2010/main" val="21661111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5D4B747-3929-71A4-5629-28AFC7DE883A}"/>
              </a:ext>
            </a:extLst>
          </p:cNvPr>
          <p:cNvPicPr>
            <a:picLocks noChangeAspect="1"/>
          </p:cNvPicPr>
          <p:nvPr/>
        </p:nvPicPr>
        <p:blipFill>
          <a:blip r:embed="rId2"/>
          <a:stretch>
            <a:fillRect/>
          </a:stretch>
        </p:blipFill>
        <p:spPr>
          <a:xfrm>
            <a:off x="730668" y="251649"/>
            <a:ext cx="11093210" cy="3959741"/>
          </a:xfrm>
          <a:prstGeom prst="rect">
            <a:avLst/>
          </a:prstGeom>
        </p:spPr>
      </p:pic>
      <p:pic>
        <p:nvPicPr>
          <p:cNvPr id="3" name="Picture 2">
            <a:extLst>
              <a:ext uri="{FF2B5EF4-FFF2-40B4-BE49-F238E27FC236}">
                <a16:creationId xmlns:a16="http://schemas.microsoft.com/office/drawing/2014/main" id="{1BCC7EE8-A440-013A-CA87-E6690EA654C9}"/>
              </a:ext>
            </a:extLst>
          </p:cNvPr>
          <p:cNvPicPr>
            <a:picLocks noChangeAspect="1"/>
          </p:cNvPicPr>
          <p:nvPr/>
        </p:nvPicPr>
        <p:blipFill>
          <a:blip r:embed="rId3"/>
          <a:stretch>
            <a:fillRect/>
          </a:stretch>
        </p:blipFill>
        <p:spPr>
          <a:xfrm>
            <a:off x="883275" y="4332848"/>
            <a:ext cx="10707251" cy="2158104"/>
          </a:xfrm>
          <a:prstGeom prst="rect">
            <a:avLst/>
          </a:prstGeom>
        </p:spPr>
      </p:pic>
    </p:spTree>
    <p:extLst>
      <p:ext uri="{BB962C8B-B14F-4D97-AF65-F5344CB8AC3E}">
        <p14:creationId xmlns:p14="http://schemas.microsoft.com/office/powerpoint/2010/main" val="4912176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51EAE9B-D90A-C289-42F5-59079C670297}"/>
              </a:ext>
            </a:extLst>
          </p:cNvPr>
          <p:cNvPicPr>
            <a:picLocks noChangeAspect="1"/>
          </p:cNvPicPr>
          <p:nvPr/>
        </p:nvPicPr>
        <p:blipFill>
          <a:blip r:embed="rId2"/>
          <a:stretch>
            <a:fillRect/>
          </a:stretch>
        </p:blipFill>
        <p:spPr>
          <a:xfrm>
            <a:off x="1743777" y="417671"/>
            <a:ext cx="9024034" cy="6022657"/>
          </a:xfrm>
          <a:prstGeom prst="rect">
            <a:avLst/>
          </a:prstGeom>
        </p:spPr>
      </p:pic>
    </p:spTree>
    <p:extLst>
      <p:ext uri="{BB962C8B-B14F-4D97-AF65-F5344CB8AC3E}">
        <p14:creationId xmlns:p14="http://schemas.microsoft.com/office/powerpoint/2010/main" val="22301484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48F7C5D-F4C7-0AD6-2A0D-23F624C4588F}"/>
              </a:ext>
            </a:extLst>
          </p:cNvPr>
          <p:cNvPicPr>
            <a:picLocks noChangeAspect="1"/>
          </p:cNvPicPr>
          <p:nvPr/>
        </p:nvPicPr>
        <p:blipFill>
          <a:blip r:embed="rId2"/>
          <a:stretch>
            <a:fillRect/>
          </a:stretch>
        </p:blipFill>
        <p:spPr>
          <a:xfrm>
            <a:off x="1003993" y="1066476"/>
            <a:ext cx="11066194" cy="4369029"/>
          </a:xfrm>
          <a:prstGeom prst="rect">
            <a:avLst/>
          </a:prstGeom>
        </p:spPr>
      </p:pic>
      <p:pic>
        <p:nvPicPr>
          <p:cNvPr id="3" name="Picture 2">
            <a:extLst>
              <a:ext uri="{FF2B5EF4-FFF2-40B4-BE49-F238E27FC236}">
                <a16:creationId xmlns:a16="http://schemas.microsoft.com/office/drawing/2014/main" id="{901B0F0D-8AE9-0EC1-7F07-9A9E634F887B}"/>
              </a:ext>
            </a:extLst>
          </p:cNvPr>
          <p:cNvPicPr>
            <a:picLocks noChangeAspect="1"/>
          </p:cNvPicPr>
          <p:nvPr/>
        </p:nvPicPr>
        <p:blipFill>
          <a:blip r:embed="rId3"/>
          <a:stretch>
            <a:fillRect/>
          </a:stretch>
        </p:blipFill>
        <p:spPr>
          <a:xfrm>
            <a:off x="4526387" y="420710"/>
            <a:ext cx="7543800" cy="762000"/>
          </a:xfrm>
          <a:prstGeom prst="rect">
            <a:avLst/>
          </a:prstGeom>
        </p:spPr>
      </p:pic>
    </p:spTree>
    <p:extLst>
      <p:ext uri="{BB962C8B-B14F-4D97-AF65-F5344CB8AC3E}">
        <p14:creationId xmlns:p14="http://schemas.microsoft.com/office/powerpoint/2010/main" val="13585810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B03CF34-8433-FC50-AF62-CB3F6607C844}"/>
              </a:ext>
            </a:extLst>
          </p:cNvPr>
          <p:cNvPicPr>
            <a:picLocks noChangeAspect="1"/>
          </p:cNvPicPr>
          <p:nvPr/>
        </p:nvPicPr>
        <p:blipFill>
          <a:blip r:embed="rId2"/>
          <a:stretch>
            <a:fillRect/>
          </a:stretch>
        </p:blipFill>
        <p:spPr>
          <a:xfrm>
            <a:off x="1471399" y="188925"/>
            <a:ext cx="9249202" cy="6480150"/>
          </a:xfrm>
          <a:prstGeom prst="rect">
            <a:avLst/>
          </a:prstGeom>
        </p:spPr>
      </p:pic>
    </p:spTree>
    <p:extLst>
      <p:ext uri="{BB962C8B-B14F-4D97-AF65-F5344CB8AC3E}">
        <p14:creationId xmlns:p14="http://schemas.microsoft.com/office/powerpoint/2010/main" val="6076338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D9FFEC7-B15D-77E1-F52D-C35F11CE7991}"/>
              </a:ext>
            </a:extLst>
          </p:cNvPr>
          <p:cNvPicPr>
            <a:picLocks noChangeAspect="1"/>
          </p:cNvPicPr>
          <p:nvPr/>
        </p:nvPicPr>
        <p:blipFill>
          <a:blip r:embed="rId2"/>
          <a:stretch>
            <a:fillRect/>
          </a:stretch>
        </p:blipFill>
        <p:spPr>
          <a:xfrm>
            <a:off x="3137490" y="0"/>
            <a:ext cx="5917019" cy="6858000"/>
          </a:xfrm>
          <a:prstGeom prst="rect">
            <a:avLst/>
          </a:prstGeom>
        </p:spPr>
      </p:pic>
    </p:spTree>
    <p:extLst>
      <p:ext uri="{BB962C8B-B14F-4D97-AF65-F5344CB8AC3E}">
        <p14:creationId xmlns:p14="http://schemas.microsoft.com/office/powerpoint/2010/main" val="19589656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793FC3C-3465-EA70-4192-461759F63563}"/>
              </a:ext>
            </a:extLst>
          </p:cNvPr>
          <p:cNvPicPr>
            <a:picLocks noChangeAspect="1"/>
          </p:cNvPicPr>
          <p:nvPr/>
        </p:nvPicPr>
        <p:blipFill>
          <a:blip r:embed="rId2"/>
          <a:stretch>
            <a:fillRect/>
          </a:stretch>
        </p:blipFill>
        <p:spPr>
          <a:xfrm>
            <a:off x="168769" y="1036909"/>
            <a:ext cx="11667989" cy="4397975"/>
          </a:xfrm>
          <a:prstGeom prst="rect">
            <a:avLst/>
          </a:prstGeom>
        </p:spPr>
      </p:pic>
    </p:spTree>
    <p:extLst>
      <p:ext uri="{BB962C8B-B14F-4D97-AF65-F5344CB8AC3E}">
        <p14:creationId xmlns:p14="http://schemas.microsoft.com/office/powerpoint/2010/main" val="8040952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EFEB4DB-63AA-1C28-4CB4-39C677F79C79}"/>
              </a:ext>
            </a:extLst>
          </p:cNvPr>
          <p:cNvPicPr>
            <a:picLocks noChangeAspect="1"/>
          </p:cNvPicPr>
          <p:nvPr/>
        </p:nvPicPr>
        <p:blipFill>
          <a:blip r:embed="rId2"/>
          <a:stretch>
            <a:fillRect/>
          </a:stretch>
        </p:blipFill>
        <p:spPr>
          <a:xfrm>
            <a:off x="165486" y="1199520"/>
            <a:ext cx="11861028" cy="4170971"/>
          </a:xfrm>
          <a:prstGeom prst="rect">
            <a:avLst/>
          </a:prstGeom>
        </p:spPr>
      </p:pic>
    </p:spTree>
    <p:extLst>
      <p:ext uri="{BB962C8B-B14F-4D97-AF65-F5344CB8AC3E}">
        <p14:creationId xmlns:p14="http://schemas.microsoft.com/office/powerpoint/2010/main" val="29232681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7319C96-5AAF-4776-3EF7-747C1602E461}"/>
              </a:ext>
            </a:extLst>
          </p:cNvPr>
          <p:cNvPicPr>
            <a:picLocks noChangeAspect="1"/>
          </p:cNvPicPr>
          <p:nvPr/>
        </p:nvPicPr>
        <p:blipFill>
          <a:blip r:embed="rId2"/>
          <a:stretch>
            <a:fillRect/>
          </a:stretch>
        </p:blipFill>
        <p:spPr>
          <a:xfrm>
            <a:off x="414346" y="643944"/>
            <a:ext cx="5515452" cy="5415566"/>
          </a:xfrm>
          <a:prstGeom prst="rect">
            <a:avLst/>
          </a:prstGeom>
        </p:spPr>
      </p:pic>
      <p:pic>
        <p:nvPicPr>
          <p:cNvPr id="3" name="Picture 2">
            <a:extLst>
              <a:ext uri="{FF2B5EF4-FFF2-40B4-BE49-F238E27FC236}">
                <a16:creationId xmlns:a16="http://schemas.microsoft.com/office/drawing/2014/main" id="{3D25651A-1ECE-9732-AC8B-FE8E0D61E480}"/>
              </a:ext>
            </a:extLst>
          </p:cNvPr>
          <p:cNvPicPr>
            <a:picLocks noChangeAspect="1"/>
          </p:cNvPicPr>
          <p:nvPr/>
        </p:nvPicPr>
        <p:blipFill>
          <a:blip r:embed="rId3"/>
          <a:stretch>
            <a:fillRect/>
          </a:stretch>
        </p:blipFill>
        <p:spPr>
          <a:xfrm>
            <a:off x="6442508" y="241181"/>
            <a:ext cx="5217017" cy="2898342"/>
          </a:xfrm>
          <a:prstGeom prst="rect">
            <a:avLst/>
          </a:prstGeom>
        </p:spPr>
      </p:pic>
      <p:pic>
        <p:nvPicPr>
          <p:cNvPr id="4" name="Picture 3">
            <a:extLst>
              <a:ext uri="{FF2B5EF4-FFF2-40B4-BE49-F238E27FC236}">
                <a16:creationId xmlns:a16="http://schemas.microsoft.com/office/drawing/2014/main" id="{DA88D6CC-6B60-B1AA-77B1-6033B0AE4942}"/>
              </a:ext>
            </a:extLst>
          </p:cNvPr>
          <p:cNvPicPr>
            <a:picLocks noChangeAspect="1"/>
          </p:cNvPicPr>
          <p:nvPr/>
        </p:nvPicPr>
        <p:blipFill>
          <a:blip r:embed="rId4"/>
          <a:stretch>
            <a:fillRect/>
          </a:stretch>
        </p:blipFill>
        <p:spPr>
          <a:xfrm>
            <a:off x="6144072" y="3718478"/>
            <a:ext cx="5515453" cy="1902779"/>
          </a:xfrm>
          <a:prstGeom prst="rect">
            <a:avLst/>
          </a:prstGeom>
        </p:spPr>
      </p:pic>
    </p:spTree>
    <p:extLst>
      <p:ext uri="{BB962C8B-B14F-4D97-AF65-F5344CB8AC3E}">
        <p14:creationId xmlns:p14="http://schemas.microsoft.com/office/powerpoint/2010/main" val="41836974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F723BFD-38E3-AE3D-18DD-C1967567B48B}"/>
              </a:ext>
            </a:extLst>
          </p:cNvPr>
          <p:cNvPicPr>
            <a:picLocks noChangeAspect="1"/>
          </p:cNvPicPr>
          <p:nvPr/>
        </p:nvPicPr>
        <p:blipFill>
          <a:blip r:embed="rId2"/>
          <a:stretch>
            <a:fillRect/>
          </a:stretch>
        </p:blipFill>
        <p:spPr>
          <a:xfrm>
            <a:off x="119104" y="1236875"/>
            <a:ext cx="11953792" cy="4384249"/>
          </a:xfrm>
          <a:prstGeom prst="rect">
            <a:avLst/>
          </a:prstGeom>
        </p:spPr>
      </p:pic>
      <p:pic>
        <p:nvPicPr>
          <p:cNvPr id="4" name="Picture 3">
            <a:extLst>
              <a:ext uri="{FF2B5EF4-FFF2-40B4-BE49-F238E27FC236}">
                <a16:creationId xmlns:a16="http://schemas.microsoft.com/office/drawing/2014/main" id="{6DB3355E-824A-440F-FCE3-DD0564D39EA7}"/>
              </a:ext>
            </a:extLst>
          </p:cNvPr>
          <p:cNvPicPr>
            <a:picLocks noChangeAspect="1"/>
          </p:cNvPicPr>
          <p:nvPr/>
        </p:nvPicPr>
        <p:blipFill>
          <a:blip r:embed="rId3"/>
          <a:stretch>
            <a:fillRect/>
          </a:stretch>
        </p:blipFill>
        <p:spPr>
          <a:xfrm>
            <a:off x="8625025" y="468975"/>
            <a:ext cx="3447871" cy="767900"/>
          </a:xfrm>
          <a:prstGeom prst="rect">
            <a:avLst/>
          </a:prstGeom>
        </p:spPr>
      </p:pic>
    </p:spTree>
    <p:extLst>
      <p:ext uri="{BB962C8B-B14F-4D97-AF65-F5344CB8AC3E}">
        <p14:creationId xmlns:p14="http://schemas.microsoft.com/office/powerpoint/2010/main" val="22011308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8F4E8FF-911D-003B-7A75-C18BBC14B9A6}"/>
              </a:ext>
            </a:extLst>
          </p:cNvPr>
          <p:cNvPicPr>
            <a:picLocks noChangeAspect="1"/>
          </p:cNvPicPr>
          <p:nvPr/>
        </p:nvPicPr>
        <p:blipFill>
          <a:blip r:embed="rId2"/>
          <a:stretch>
            <a:fillRect/>
          </a:stretch>
        </p:blipFill>
        <p:spPr>
          <a:xfrm>
            <a:off x="3206840" y="439177"/>
            <a:ext cx="6199586" cy="5979645"/>
          </a:xfrm>
          <a:prstGeom prst="rect">
            <a:avLst/>
          </a:prstGeom>
        </p:spPr>
      </p:pic>
    </p:spTree>
    <p:extLst>
      <p:ext uri="{BB962C8B-B14F-4D97-AF65-F5344CB8AC3E}">
        <p14:creationId xmlns:p14="http://schemas.microsoft.com/office/powerpoint/2010/main" val="16762863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73004E-7BEF-7D07-48E9-E83F933B1965}"/>
              </a:ext>
            </a:extLst>
          </p:cNvPr>
          <p:cNvPicPr>
            <a:picLocks noChangeAspect="1"/>
          </p:cNvPicPr>
          <p:nvPr/>
        </p:nvPicPr>
        <p:blipFill>
          <a:blip r:embed="rId2"/>
          <a:stretch>
            <a:fillRect/>
          </a:stretch>
        </p:blipFill>
        <p:spPr>
          <a:xfrm>
            <a:off x="408492" y="1112293"/>
            <a:ext cx="11375015" cy="4142287"/>
          </a:xfrm>
          <a:prstGeom prst="rect">
            <a:avLst/>
          </a:prstGeom>
        </p:spPr>
      </p:pic>
    </p:spTree>
    <p:extLst>
      <p:ext uri="{BB962C8B-B14F-4D97-AF65-F5344CB8AC3E}">
        <p14:creationId xmlns:p14="http://schemas.microsoft.com/office/powerpoint/2010/main" val="41728876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FF682D7-BCE2-A995-39CD-2BDEDCEA3855}"/>
              </a:ext>
            </a:extLst>
          </p:cNvPr>
          <p:cNvPicPr>
            <a:picLocks noChangeAspect="1"/>
          </p:cNvPicPr>
          <p:nvPr/>
        </p:nvPicPr>
        <p:blipFill>
          <a:blip r:embed="rId2"/>
          <a:stretch>
            <a:fillRect/>
          </a:stretch>
        </p:blipFill>
        <p:spPr>
          <a:xfrm>
            <a:off x="712044" y="1085834"/>
            <a:ext cx="11189108" cy="4336171"/>
          </a:xfrm>
          <a:prstGeom prst="rect">
            <a:avLst/>
          </a:prstGeom>
        </p:spPr>
      </p:pic>
    </p:spTree>
    <p:extLst>
      <p:ext uri="{BB962C8B-B14F-4D97-AF65-F5344CB8AC3E}">
        <p14:creationId xmlns:p14="http://schemas.microsoft.com/office/powerpoint/2010/main" val="32417320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DB330D7-90EE-5229-88E8-4E3D7810CB49}"/>
              </a:ext>
            </a:extLst>
          </p:cNvPr>
          <p:cNvPicPr>
            <a:picLocks noChangeAspect="1"/>
          </p:cNvPicPr>
          <p:nvPr/>
        </p:nvPicPr>
        <p:blipFill>
          <a:blip r:embed="rId2"/>
          <a:stretch>
            <a:fillRect/>
          </a:stretch>
        </p:blipFill>
        <p:spPr>
          <a:xfrm>
            <a:off x="2830201" y="421864"/>
            <a:ext cx="6907300" cy="6014272"/>
          </a:xfrm>
          <a:prstGeom prst="rect">
            <a:avLst/>
          </a:prstGeom>
        </p:spPr>
      </p:pic>
    </p:spTree>
    <p:extLst>
      <p:ext uri="{BB962C8B-B14F-4D97-AF65-F5344CB8AC3E}">
        <p14:creationId xmlns:p14="http://schemas.microsoft.com/office/powerpoint/2010/main" val="5413805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C4BBA94-A132-1001-D5E9-4B5963CEC0B6}"/>
              </a:ext>
            </a:extLst>
          </p:cNvPr>
          <p:cNvPicPr>
            <a:picLocks noChangeAspect="1"/>
          </p:cNvPicPr>
          <p:nvPr/>
        </p:nvPicPr>
        <p:blipFill>
          <a:blip r:embed="rId2"/>
          <a:stretch>
            <a:fillRect/>
          </a:stretch>
        </p:blipFill>
        <p:spPr>
          <a:xfrm>
            <a:off x="2106769" y="244844"/>
            <a:ext cx="7772400" cy="4101630"/>
          </a:xfrm>
          <a:prstGeom prst="rect">
            <a:avLst/>
          </a:prstGeom>
        </p:spPr>
      </p:pic>
      <p:pic>
        <p:nvPicPr>
          <p:cNvPr id="3" name="Picture 2">
            <a:extLst>
              <a:ext uri="{FF2B5EF4-FFF2-40B4-BE49-F238E27FC236}">
                <a16:creationId xmlns:a16="http://schemas.microsoft.com/office/drawing/2014/main" id="{613F982B-4EB4-97D0-E41A-6A4962D5E6FB}"/>
              </a:ext>
            </a:extLst>
          </p:cNvPr>
          <p:cNvPicPr>
            <a:picLocks noChangeAspect="1"/>
          </p:cNvPicPr>
          <p:nvPr/>
        </p:nvPicPr>
        <p:blipFill>
          <a:blip r:embed="rId3"/>
          <a:stretch>
            <a:fillRect/>
          </a:stretch>
        </p:blipFill>
        <p:spPr>
          <a:xfrm>
            <a:off x="1437067" y="4538325"/>
            <a:ext cx="9710909" cy="1282926"/>
          </a:xfrm>
          <a:prstGeom prst="rect">
            <a:avLst/>
          </a:prstGeom>
        </p:spPr>
      </p:pic>
    </p:spTree>
    <p:extLst>
      <p:ext uri="{BB962C8B-B14F-4D97-AF65-F5344CB8AC3E}">
        <p14:creationId xmlns:p14="http://schemas.microsoft.com/office/powerpoint/2010/main" val="41047806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E9081A1-6C6D-EFB1-7BEE-BDA7FAF90DA9}"/>
              </a:ext>
            </a:extLst>
          </p:cNvPr>
          <p:cNvPicPr>
            <a:picLocks noChangeAspect="1"/>
          </p:cNvPicPr>
          <p:nvPr/>
        </p:nvPicPr>
        <p:blipFill>
          <a:blip r:embed="rId2"/>
          <a:stretch>
            <a:fillRect/>
          </a:stretch>
        </p:blipFill>
        <p:spPr>
          <a:xfrm>
            <a:off x="438147" y="406282"/>
            <a:ext cx="11514521" cy="1705854"/>
          </a:xfrm>
          <a:prstGeom prst="rect">
            <a:avLst/>
          </a:prstGeom>
        </p:spPr>
      </p:pic>
      <p:pic>
        <p:nvPicPr>
          <p:cNvPr id="3" name="Picture 2">
            <a:extLst>
              <a:ext uri="{FF2B5EF4-FFF2-40B4-BE49-F238E27FC236}">
                <a16:creationId xmlns:a16="http://schemas.microsoft.com/office/drawing/2014/main" id="{1C6F2921-9005-3A45-6791-84DCF295B434}"/>
              </a:ext>
            </a:extLst>
          </p:cNvPr>
          <p:cNvPicPr>
            <a:picLocks noChangeAspect="1"/>
          </p:cNvPicPr>
          <p:nvPr/>
        </p:nvPicPr>
        <p:blipFill>
          <a:blip r:embed="rId3"/>
          <a:stretch>
            <a:fillRect/>
          </a:stretch>
        </p:blipFill>
        <p:spPr>
          <a:xfrm>
            <a:off x="1784797" y="2112136"/>
            <a:ext cx="7772400" cy="1424065"/>
          </a:xfrm>
          <a:prstGeom prst="rect">
            <a:avLst/>
          </a:prstGeom>
        </p:spPr>
      </p:pic>
      <p:pic>
        <p:nvPicPr>
          <p:cNvPr id="4" name="Picture 3">
            <a:extLst>
              <a:ext uri="{FF2B5EF4-FFF2-40B4-BE49-F238E27FC236}">
                <a16:creationId xmlns:a16="http://schemas.microsoft.com/office/drawing/2014/main" id="{DCD218EF-FB78-266F-9FDD-AB642E8F1375}"/>
              </a:ext>
            </a:extLst>
          </p:cNvPr>
          <p:cNvPicPr>
            <a:picLocks noChangeAspect="1"/>
          </p:cNvPicPr>
          <p:nvPr/>
        </p:nvPicPr>
        <p:blipFill>
          <a:blip r:embed="rId4"/>
          <a:stretch>
            <a:fillRect/>
          </a:stretch>
        </p:blipFill>
        <p:spPr>
          <a:xfrm>
            <a:off x="844639" y="3623915"/>
            <a:ext cx="10759226" cy="3106197"/>
          </a:xfrm>
          <a:prstGeom prst="rect">
            <a:avLst/>
          </a:prstGeom>
        </p:spPr>
      </p:pic>
    </p:spTree>
    <p:extLst>
      <p:ext uri="{BB962C8B-B14F-4D97-AF65-F5344CB8AC3E}">
        <p14:creationId xmlns:p14="http://schemas.microsoft.com/office/powerpoint/2010/main" val="4286811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AB58B4C-4BA6-F63A-14C5-2BB6027ABA35}"/>
              </a:ext>
            </a:extLst>
          </p:cNvPr>
          <p:cNvPicPr>
            <a:picLocks noChangeAspect="1"/>
          </p:cNvPicPr>
          <p:nvPr/>
        </p:nvPicPr>
        <p:blipFill>
          <a:blip r:embed="rId2"/>
          <a:stretch>
            <a:fillRect/>
          </a:stretch>
        </p:blipFill>
        <p:spPr>
          <a:xfrm>
            <a:off x="135439" y="1431123"/>
            <a:ext cx="11921122" cy="3797699"/>
          </a:xfrm>
          <a:prstGeom prst="rect">
            <a:avLst/>
          </a:prstGeom>
        </p:spPr>
      </p:pic>
      <p:pic>
        <p:nvPicPr>
          <p:cNvPr id="3" name="Picture 2">
            <a:extLst>
              <a:ext uri="{FF2B5EF4-FFF2-40B4-BE49-F238E27FC236}">
                <a16:creationId xmlns:a16="http://schemas.microsoft.com/office/drawing/2014/main" id="{522523E3-952F-65B0-FA9F-7D090341CD2C}"/>
              </a:ext>
            </a:extLst>
          </p:cNvPr>
          <p:cNvPicPr>
            <a:picLocks noChangeAspect="1"/>
          </p:cNvPicPr>
          <p:nvPr/>
        </p:nvPicPr>
        <p:blipFill>
          <a:blip r:embed="rId3"/>
          <a:stretch>
            <a:fillRect/>
          </a:stretch>
        </p:blipFill>
        <p:spPr>
          <a:xfrm>
            <a:off x="6481261" y="423240"/>
            <a:ext cx="5575300" cy="1079500"/>
          </a:xfrm>
          <a:prstGeom prst="rect">
            <a:avLst/>
          </a:prstGeom>
        </p:spPr>
      </p:pic>
    </p:spTree>
    <p:extLst>
      <p:ext uri="{BB962C8B-B14F-4D97-AF65-F5344CB8AC3E}">
        <p14:creationId xmlns:p14="http://schemas.microsoft.com/office/powerpoint/2010/main" val="5721208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EADFB6A-22A1-A996-5D3F-40BCB3C6EC90}"/>
              </a:ext>
            </a:extLst>
          </p:cNvPr>
          <p:cNvPicPr>
            <a:picLocks noChangeAspect="1"/>
          </p:cNvPicPr>
          <p:nvPr/>
        </p:nvPicPr>
        <p:blipFill>
          <a:blip r:embed="rId2"/>
          <a:stretch>
            <a:fillRect/>
          </a:stretch>
        </p:blipFill>
        <p:spPr>
          <a:xfrm>
            <a:off x="2209800" y="841749"/>
            <a:ext cx="7772400" cy="5174501"/>
          </a:xfrm>
          <a:prstGeom prst="rect">
            <a:avLst/>
          </a:prstGeom>
        </p:spPr>
      </p:pic>
    </p:spTree>
    <p:extLst>
      <p:ext uri="{BB962C8B-B14F-4D97-AF65-F5344CB8AC3E}">
        <p14:creationId xmlns:p14="http://schemas.microsoft.com/office/powerpoint/2010/main" val="34165461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85237E-BBEE-40A4-97AC-44A67F96C056}"/>
              </a:ext>
            </a:extLst>
          </p:cNvPr>
          <p:cNvPicPr>
            <a:picLocks noChangeAspect="1"/>
          </p:cNvPicPr>
          <p:nvPr/>
        </p:nvPicPr>
        <p:blipFill>
          <a:blip r:embed="rId2"/>
          <a:stretch>
            <a:fillRect/>
          </a:stretch>
        </p:blipFill>
        <p:spPr>
          <a:xfrm>
            <a:off x="2209800" y="312843"/>
            <a:ext cx="7772400" cy="6232313"/>
          </a:xfrm>
          <a:prstGeom prst="rect">
            <a:avLst/>
          </a:prstGeom>
        </p:spPr>
      </p:pic>
    </p:spTree>
    <p:extLst>
      <p:ext uri="{BB962C8B-B14F-4D97-AF65-F5344CB8AC3E}">
        <p14:creationId xmlns:p14="http://schemas.microsoft.com/office/powerpoint/2010/main" val="22927768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2D9EAD1-487A-A29A-5202-7CE17A3C0024}"/>
              </a:ext>
            </a:extLst>
          </p:cNvPr>
          <p:cNvPicPr>
            <a:picLocks noChangeAspect="1"/>
          </p:cNvPicPr>
          <p:nvPr/>
        </p:nvPicPr>
        <p:blipFill>
          <a:blip r:embed="rId2"/>
          <a:stretch>
            <a:fillRect/>
          </a:stretch>
        </p:blipFill>
        <p:spPr>
          <a:xfrm>
            <a:off x="1006298" y="1198342"/>
            <a:ext cx="10179403" cy="4223664"/>
          </a:xfrm>
          <a:prstGeom prst="rect">
            <a:avLst/>
          </a:prstGeom>
        </p:spPr>
      </p:pic>
    </p:spTree>
    <p:extLst>
      <p:ext uri="{BB962C8B-B14F-4D97-AF65-F5344CB8AC3E}">
        <p14:creationId xmlns:p14="http://schemas.microsoft.com/office/powerpoint/2010/main" val="2562571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66BFC99-6430-32AB-AE76-0978A53843D4}"/>
              </a:ext>
            </a:extLst>
          </p:cNvPr>
          <p:cNvPicPr>
            <a:picLocks noChangeAspect="1"/>
          </p:cNvPicPr>
          <p:nvPr/>
        </p:nvPicPr>
        <p:blipFill>
          <a:blip r:embed="rId2"/>
          <a:stretch>
            <a:fillRect/>
          </a:stretch>
        </p:blipFill>
        <p:spPr>
          <a:xfrm>
            <a:off x="2209800" y="160167"/>
            <a:ext cx="7772400" cy="6537665"/>
          </a:xfrm>
          <a:prstGeom prst="rect">
            <a:avLst/>
          </a:prstGeom>
        </p:spPr>
      </p:pic>
    </p:spTree>
    <p:extLst>
      <p:ext uri="{BB962C8B-B14F-4D97-AF65-F5344CB8AC3E}">
        <p14:creationId xmlns:p14="http://schemas.microsoft.com/office/powerpoint/2010/main" val="7849143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5222847-829E-FF05-46D6-B35244F98996}"/>
              </a:ext>
            </a:extLst>
          </p:cNvPr>
          <p:cNvPicPr>
            <a:picLocks noChangeAspect="1"/>
          </p:cNvPicPr>
          <p:nvPr/>
        </p:nvPicPr>
        <p:blipFill>
          <a:blip r:embed="rId2"/>
          <a:stretch>
            <a:fillRect/>
          </a:stretch>
        </p:blipFill>
        <p:spPr>
          <a:xfrm>
            <a:off x="2460929" y="206259"/>
            <a:ext cx="7270142" cy="4005133"/>
          </a:xfrm>
          <a:prstGeom prst="rect">
            <a:avLst/>
          </a:prstGeom>
        </p:spPr>
      </p:pic>
      <p:pic>
        <p:nvPicPr>
          <p:cNvPr id="3" name="Picture 2">
            <a:extLst>
              <a:ext uri="{FF2B5EF4-FFF2-40B4-BE49-F238E27FC236}">
                <a16:creationId xmlns:a16="http://schemas.microsoft.com/office/drawing/2014/main" id="{45268165-30A3-7C36-F71D-F99EFE9B20A6}"/>
              </a:ext>
            </a:extLst>
          </p:cNvPr>
          <p:cNvPicPr>
            <a:picLocks noChangeAspect="1"/>
          </p:cNvPicPr>
          <p:nvPr/>
        </p:nvPicPr>
        <p:blipFill>
          <a:blip r:embed="rId3"/>
          <a:stretch>
            <a:fillRect/>
          </a:stretch>
        </p:blipFill>
        <p:spPr>
          <a:xfrm>
            <a:off x="1565856" y="4211392"/>
            <a:ext cx="9265275" cy="2457928"/>
          </a:xfrm>
          <a:prstGeom prst="rect">
            <a:avLst/>
          </a:prstGeom>
        </p:spPr>
      </p:pic>
    </p:spTree>
    <p:extLst>
      <p:ext uri="{BB962C8B-B14F-4D97-AF65-F5344CB8AC3E}">
        <p14:creationId xmlns:p14="http://schemas.microsoft.com/office/powerpoint/2010/main" val="13796067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3D03BB9-3525-D2C0-2476-21045E47F6E6}"/>
              </a:ext>
            </a:extLst>
          </p:cNvPr>
          <p:cNvPicPr>
            <a:picLocks noChangeAspect="1"/>
          </p:cNvPicPr>
          <p:nvPr/>
        </p:nvPicPr>
        <p:blipFill>
          <a:blip r:embed="rId2"/>
          <a:stretch>
            <a:fillRect/>
          </a:stretch>
        </p:blipFill>
        <p:spPr>
          <a:xfrm>
            <a:off x="1308278" y="289839"/>
            <a:ext cx="10056831" cy="1757901"/>
          </a:xfrm>
          <a:prstGeom prst="rect">
            <a:avLst/>
          </a:prstGeom>
        </p:spPr>
      </p:pic>
      <p:pic>
        <p:nvPicPr>
          <p:cNvPr id="3" name="Picture 2">
            <a:extLst>
              <a:ext uri="{FF2B5EF4-FFF2-40B4-BE49-F238E27FC236}">
                <a16:creationId xmlns:a16="http://schemas.microsoft.com/office/drawing/2014/main" id="{86C45953-73B0-A6B4-031E-EB81002A2E64}"/>
              </a:ext>
            </a:extLst>
          </p:cNvPr>
          <p:cNvPicPr>
            <a:picLocks noChangeAspect="1"/>
          </p:cNvPicPr>
          <p:nvPr/>
        </p:nvPicPr>
        <p:blipFill>
          <a:blip r:embed="rId3"/>
          <a:stretch>
            <a:fillRect/>
          </a:stretch>
        </p:blipFill>
        <p:spPr>
          <a:xfrm>
            <a:off x="1412029" y="3003964"/>
            <a:ext cx="9677754" cy="425036"/>
          </a:xfrm>
          <a:prstGeom prst="rect">
            <a:avLst/>
          </a:prstGeom>
        </p:spPr>
      </p:pic>
    </p:spTree>
    <p:extLst>
      <p:ext uri="{BB962C8B-B14F-4D97-AF65-F5344CB8AC3E}">
        <p14:creationId xmlns:p14="http://schemas.microsoft.com/office/powerpoint/2010/main" val="37938769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35A44D1-239F-0BC3-E941-2DDBA290461F}"/>
              </a:ext>
            </a:extLst>
          </p:cNvPr>
          <p:cNvPicPr>
            <a:picLocks noChangeAspect="1"/>
          </p:cNvPicPr>
          <p:nvPr/>
        </p:nvPicPr>
        <p:blipFill>
          <a:blip r:embed="rId2">
            <a:alphaModFix amt="46000"/>
            <a:extLst>
              <a:ext uri="{28A0092B-C50C-407E-A947-70E740481C1C}">
                <a14:useLocalDpi xmlns:a14="http://schemas.microsoft.com/office/drawing/2010/main" val="0"/>
              </a:ext>
            </a:extLst>
          </a:blip>
          <a:stretch>
            <a:fillRect/>
          </a:stretch>
        </p:blipFill>
        <p:spPr>
          <a:xfrm>
            <a:off x="6031656" y="1"/>
            <a:ext cx="6160345" cy="6809294"/>
          </a:xfrm>
          <a:prstGeom prst="rect">
            <a:avLst/>
          </a:prstGeom>
        </p:spPr>
      </p:pic>
      <p:pic>
        <p:nvPicPr>
          <p:cNvPr id="6" name="Picture 5">
            <a:extLst>
              <a:ext uri="{FF2B5EF4-FFF2-40B4-BE49-F238E27FC236}">
                <a16:creationId xmlns:a16="http://schemas.microsoft.com/office/drawing/2014/main" id="{E71DB934-F053-73DF-9896-4EE522708D93}"/>
              </a:ext>
            </a:extLst>
          </p:cNvPr>
          <p:cNvPicPr>
            <a:picLocks noChangeAspect="1"/>
          </p:cNvPicPr>
          <p:nvPr/>
        </p:nvPicPr>
        <p:blipFill>
          <a:blip r:embed="rId3">
            <a:alphaModFix amt="45000"/>
          </a:blip>
          <a:stretch>
            <a:fillRect/>
          </a:stretch>
        </p:blipFill>
        <p:spPr>
          <a:xfrm>
            <a:off x="-1" y="-43982"/>
            <a:ext cx="6031657" cy="6853277"/>
          </a:xfrm>
          <a:prstGeom prst="rect">
            <a:avLst/>
          </a:prstGeom>
        </p:spPr>
      </p:pic>
      <p:pic>
        <p:nvPicPr>
          <p:cNvPr id="10" name="Picture 10" descr="beige.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67972" y="3103968"/>
            <a:ext cx="3713821" cy="3621737"/>
          </a:xfrm>
          <a:prstGeom prst="rect">
            <a:avLst/>
          </a:prstGeom>
        </p:spPr>
      </p:pic>
      <p:pic>
        <p:nvPicPr>
          <p:cNvPr id="14" name="Picture 14" descr="white.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54151" y="1714508"/>
            <a:ext cx="3713821" cy="3621737"/>
          </a:xfrm>
          <a:prstGeom prst="rect">
            <a:avLst/>
          </a:prstGeom>
        </p:spPr>
      </p:pic>
      <p:pic>
        <p:nvPicPr>
          <p:cNvPr id="16" name="Picture 16" descr="brown.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067472" y="1714508"/>
            <a:ext cx="3713821" cy="3621737"/>
          </a:xfrm>
          <a:prstGeom prst="rect">
            <a:avLst/>
          </a:prstGeom>
        </p:spPr>
      </p:pic>
    </p:spTree>
    <p:extLst>
      <p:ext uri="{BB962C8B-B14F-4D97-AF65-F5344CB8AC3E}">
        <p14:creationId xmlns:p14="http://schemas.microsoft.com/office/powerpoint/2010/main" val="3570399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path" presetSubtype="0" repeatCount="indefinite" accel="50000" decel="50000" fill="hold" nodeType="withEffect">
                                  <p:stCondLst>
                                    <p:cond delay="0"/>
                                  </p:stCondLst>
                                  <p:childTnLst>
                                    <p:animMotion origin="layout" path="M 0 0  C 0 0.05867  0.027 0.10667  0.06 0.10667  C 0.099 0.10667  0.113 0.05333  0.119 0.02133  L 0.125 -0.02133  C 0.131 -0.05333  0.146 -0.10667  0.19 -0.10667  C 0.218 -0.10667  0.25 -0.05867  0.25 0  C 0.25 0.05867  0.218 0.10667  0.19 0.10667  C 0.146 0.10667  0.131 0.05333  0.125 0.02133  L 0.119 -0.02133  C 0.113 -0.05333  0.099 -0.10667  0.06 -0.10667  C 0.027 -0.10667  0 -0.05867  0 0  Z" pathEditMode="relative" ptsTypes="">
                                      <p:cBhvr>
                                        <p:cTn id="6" dur="20000" fill="hold"/>
                                        <p:tgtEl>
                                          <p:spTgt spid="14"/>
                                        </p:tgtEl>
                                        <p:attrNameLst>
                                          <p:attrName>ppt_x</p:attrName>
                                          <p:attrName>ppt_y</p:attrName>
                                        </p:attrNameLst>
                                      </p:cBhvr>
                                    </p:animMotion>
                                  </p:childTnLst>
                                </p:cTn>
                              </p:par>
                              <p:par>
                                <p:cTn id="7" presetID="28" presetClass="path" presetSubtype="0" repeatCount="indefinite" accel="50000" decel="50000" fill="hold" nodeType="withEffect">
                                  <p:stCondLst>
                                    <p:cond delay="0"/>
                                  </p:stCondLst>
                                  <p:childTnLst>
                                    <p:animMotion origin="layout" path="M 0.09701 -0.38611 C 0.16745 -0.38611 0.225 -0.33958 0.225 -0.28333 C 0.225 -0.22361 0.16745 -0.17685 0.09701 -0.17685 C 0.02643 -0.17685 -0.03099 -0.13056 -0.03099 -0.07384 C -0.03099 -0.01759 0.02643 0.02917 0.09701 0.02917 C 0.16745 0.02917 0.225 0.07569 0.225 0.13194 C 0.225 0.18866 0.16745 0.23495 0.09701 0.23495 C 0.02643 0.23495 -0.03099 0.28171 -0.03099 0.34143 C -0.03099 0.39768 0.02643 0.44444 0.09701 0.44444 C 0.16745 0.44444 0.225 0.39768 0.225 0.34143 C 0.225 0.28171 0.16745 0.23495 0.09701 0.23495 C 0.02643 0.23495 -0.03099 0.18866 -0.03099 0.13194 C -0.03099 0.07569 0.02643 0.02917 0.09701 0.02917 C 0.16745 0.02917 0.225 -0.01759 0.225 -0.07384 C 0.225 -0.13056 0.16745 -0.17685 0.09701 -0.17685 C 0.02643 -0.17685 -0.03099 -0.22361 -0.03099 -0.28333 C -0.03099 -0.33958 0.02643 -0.38611 0.09701 -0.38611 Z " pathEditMode="relative" rAng="0" ptsTypes="fffffffffffffffff">
                                      <p:cBhvr>
                                        <p:cTn id="8" dur="40000" fill="hold"/>
                                        <p:tgtEl>
                                          <p:spTgt spid="10"/>
                                        </p:tgtEl>
                                        <p:attrNameLst>
                                          <p:attrName>ppt_x</p:attrName>
                                          <p:attrName>ppt_y</p:attrName>
                                        </p:attrNameLst>
                                      </p:cBhvr>
                                      <p:rCtr x="0" y="41528"/>
                                    </p:animMotion>
                                  </p:childTnLst>
                                </p:cTn>
                              </p:par>
                              <p:par>
                                <p:cTn id="9" presetID="1" presetClass="path" presetSubtype="0" repeatCount="indefinite" accel="50000" decel="50000" fill="hold" nodeType="withEffect">
                                  <p:stCondLst>
                                    <p:cond delay="0"/>
                                  </p:stCondLst>
                                  <p:childTnLst>
                                    <p:animMotion origin="layout" path="M -0.24792 -0.45208 C -0.04206 -0.45208 0.125 -0.25139 0.125 -0.00394 C 0.125 0.24352 -0.04206 0.44444 -0.24792 0.44444 C -0.45377 0.44444 -0.6207 0.24352 -0.6207 -0.00394 C -0.6207 -0.25139 -0.45377 -0.45208 -0.24792 -0.45208 Z " pathEditMode="relative" rAng="0" ptsTypes="fffff">
                                      <p:cBhvr>
                                        <p:cTn id="10" dur="25000" fill="hold"/>
                                        <p:tgtEl>
                                          <p:spTgt spid="16"/>
                                        </p:tgtEl>
                                        <p:attrNameLst>
                                          <p:attrName>ppt_x</p:attrName>
                                          <p:attrName>ppt_y</p:attrName>
                                        </p:attrNameLst>
                                      </p:cBhvr>
                                      <p:rCtr x="0" y="4481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93499</TotalTime>
  <Words>202</Words>
  <Application>Microsoft Macintosh PowerPoint</Application>
  <PresentationFormat>Widescreen</PresentationFormat>
  <Paragraphs>21</Paragraphs>
  <Slides>48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48</vt:i4>
      </vt:variant>
    </vt:vector>
  </HeadingPairs>
  <TitlesOfParts>
    <vt:vector size="52" baseType="lpstr">
      <vt:lpstr>Arial</vt:lpstr>
      <vt:lpstr>Calibri</vt:lpstr>
      <vt:lpstr>Calibri Light</vt:lpstr>
      <vt:lpstr>Default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Philipp Scherer</dc:creator>
  <cp:lastModifiedBy>Philipp Scherer</cp:lastModifiedBy>
  <cp:revision>898</cp:revision>
  <cp:lastPrinted>2026-10-12T04:55:26Z</cp:lastPrinted>
  <dcterms:created xsi:type="dcterms:W3CDTF">2022-09-11T17:16:20Z</dcterms:created>
  <dcterms:modified xsi:type="dcterms:W3CDTF">2026-10-26T03:48:58Z</dcterms:modified>
</cp:coreProperties>
</file>