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147474406" r:id="rId2"/>
    <p:sldId id="2147481393" r:id="rId3"/>
    <p:sldId id="2147481458" r:id="rId4"/>
    <p:sldId id="2147481436" r:id="rId5"/>
    <p:sldId id="2147481437" r:id="rId6"/>
    <p:sldId id="2147481456" r:id="rId7"/>
    <p:sldId id="2147481457" r:id="rId8"/>
    <p:sldId id="2147481438" r:id="rId9"/>
    <p:sldId id="2147481439" r:id="rId10"/>
    <p:sldId id="2147481440" r:id="rId11"/>
    <p:sldId id="2147481441" r:id="rId12"/>
    <p:sldId id="2147481442" r:id="rId13"/>
    <p:sldId id="2147481443" r:id="rId14"/>
    <p:sldId id="2147481444" r:id="rId15"/>
    <p:sldId id="2147481445" r:id="rId16"/>
    <p:sldId id="2147481446" r:id="rId17"/>
    <p:sldId id="2147481447" r:id="rId18"/>
    <p:sldId id="2147481448" r:id="rId19"/>
    <p:sldId id="2147481449" r:id="rId20"/>
    <p:sldId id="2147481450" r:id="rId21"/>
    <p:sldId id="2147481451" r:id="rId22"/>
    <p:sldId id="2147481452" r:id="rId23"/>
    <p:sldId id="214748089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Wynn" initials="RW" lastIdx="4" clrIdx="0">
    <p:extLst>
      <p:ext uri="{19B8F6BF-5375-455C-9EA6-DF929625EA0E}">
        <p15:presenceInfo xmlns:p15="http://schemas.microsoft.com/office/powerpoint/2012/main" userId="S::richard.wynn@utsouthwestern.edu::69e79ec6-7356-4ec8-9e86-c16efcee08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3511"/>
    <p:restoredTop sz="95263"/>
  </p:normalViewPr>
  <p:slideViewPr>
    <p:cSldViewPr snapToGrid="0">
      <p:cViewPr varScale="1">
        <p:scale>
          <a:sx n="97" d="100"/>
          <a:sy n="97" d="100"/>
        </p:scale>
        <p:origin x="1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9" d="100"/>
        <a:sy n="18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826A7-F94B-084F-A48D-54A6322112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69305-9CA1-6C45-A4BB-77FE49C23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enecards.org/card/TSHZ3" TargetMode="Externa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EDA895-6728-6579-8092-0C13B506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  <p:pic>
        <p:nvPicPr>
          <p:cNvPr id="6" name="Picture 10" descr="beige.png">
            <a:extLst>
              <a:ext uri="{FF2B5EF4-FFF2-40B4-BE49-F238E27FC236}">
                <a16:creationId xmlns:a16="http://schemas.microsoft.com/office/drawing/2014/main" id="{88E79282-4523-D267-6D9A-90ADC8346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979" y="2327975"/>
            <a:ext cx="2785366" cy="2716303"/>
          </a:xfrm>
          <a:prstGeom prst="rect">
            <a:avLst/>
          </a:prstGeom>
        </p:spPr>
      </p:pic>
      <p:pic>
        <p:nvPicPr>
          <p:cNvPr id="7" name="Picture 14" descr="white.png">
            <a:extLst>
              <a:ext uri="{FF2B5EF4-FFF2-40B4-BE49-F238E27FC236}">
                <a16:creationId xmlns:a16="http://schemas.microsoft.com/office/drawing/2014/main" id="{1ACE8BCB-CED8-A065-DD42-2A828BED90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11" y="1285880"/>
            <a:ext cx="2785366" cy="2716303"/>
          </a:xfrm>
          <a:prstGeom prst="rect">
            <a:avLst/>
          </a:prstGeom>
        </p:spPr>
      </p:pic>
      <p:pic>
        <p:nvPicPr>
          <p:cNvPr id="8" name="Picture 16" descr="brown.png">
            <a:extLst>
              <a:ext uri="{FF2B5EF4-FFF2-40B4-BE49-F238E27FC236}">
                <a16:creationId xmlns:a16="http://schemas.microsoft.com/office/drawing/2014/main" id="{8C3C2D65-3DC5-3827-2347-CB46A76A62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04" y="1285880"/>
            <a:ext cx="2785366" cy="2716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800A0C-1536-5D08-9338-5D5180F8DE96}"/>
              </a:ext>
            </a:extLst>
          </p:cNvPr>
          <p:cNvSpPr txBox="1">
            <a:spLocks/>
          </p:cNvSpPr>
          <p:nvPr/>
        </p:nvSpPr>
        <p:spPr>
          <a:xfrm>
            <a:off x="1676716" y="1163544"/>
            <a:ext cx="9271753" cy="4784913"/>
          </a:xfrm>
          <a:prstGeom prst="rect">
            <a:avLst/>
          </a:prstGeom>
          <a:solidFill>
            <a:srgbClr val="FFC000">
              <a:alpha val="67843"/>
            </a:srgb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Literature Overview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Touchstone Diabetes Center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UTSW Medical Center 9/14/2026</a:t>
            </a:r>
            <a:endParaRPr lang="en-US" sz="66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12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14" dur="4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6" dur="2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1A661F-8A2D-A86A-0C8A-45AEF186F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1261" y="144418"/>
            <a:ext cx="7772400" cy="9502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76C7A7-CE93-F96C-E753-040E7F99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261" y="1201593"/>
            <a:ext cx="7772400" cy="5656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740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F3B7F-9220-7873-D5BF-06B35D746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69707"/>
            <a:ext cx="7772400" cy="551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25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B24D98-5A7D-90D8-1AF2-DDDEB92A5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565" y="159026"/>
            <a:ext cx="7772400" cy="198523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7F361BC-0DCF-48A9-43A1-3FAD7BE41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2565" y="2299541"/>
            <a:ext cx="7772400" cy="35576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3070C3-C1C8-9C9A-E72D-269A558EE994}"/>
              </a:ext>
            </a:extLst>
          </p:cNvPr>
          <p:cNvSpPr txBox="1"/>
          <p:nvPr/>
        </p:nvSpPr>
        <p:spPr>
          <a:xfrm>
            <a:off x="1202635" y="6109252"/>
            <a:ext cx="10163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pound of human adipose tissue contains roughly 3,500 kcal of stored energy.</a:t>
            </a:r>
          </a:p>
        </p:txBody>
      </p:sp>
    </p:spTree>
    <p:extLst>
      <p:ext uri="{BB962C8B-B14F-4D97-AF65-F5344CB8AC3E}">
        <p14:creationId xmlns:p14="http://schemas.microsoft.com/office/powerpoint/2010/main" val="2989277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36E996-81B1-3414-137C-DA179DB0F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069" y="202017"/>
            <a:ext cx="7772400" cy="5950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818EA4-C809-8998-6AF8-07B61E925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2169" y="6174641"/>
            <a:ext cx="3886200" cy="48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667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0EF477-574A-6EE7-E934-83C05D19E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0858"/>
            <a:ext cx="7772400" cy="2613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C9A82A-9E7E-FCC5-7D5C-DD9F01485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74" y="3013038"/>
            <a:ext cx="10777252" cy="3069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29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FDF8C6-9BF4-E319-5807-EEC88B0B5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0" y="40237"/>
            <a:ext cx="6639339" cy="2319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463D74-B6D9-48A8-639D-8632F3524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113" y="1272689"/>
            <a:ext cx="7772400" cy="543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69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6DA315-E46C-00D4-A4C8-F60D054C8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2963"/>
            <a:ext cx="7772400" cy="17347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EB23027-92CD-510E-A373-45CC27AA7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897751"/>
            <a:ext cx="7772400" cy="482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22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56591B-D3A9-5A5F-6D84-2B57081A6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724" y="0"/>
            <a:ext cx="7772400" cy="20685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BD998DD-D3E9-9F71-43AD-4CC1D9026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407" y="2068554"/>
            <a:ext cx="6669157" cy="47408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073ECD-E7FC-69DE-4AA3-70E807E97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7944" y="2398919"/>
            <a:ext cx="2265570" cy="569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81867F-AFB7-FAF3-81E6-21F7CDF9A8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5050" y="1208047"/>
            <a:ext cx="3536950" cy="46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326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342321-DC30-CB79-A5F1-5715C0804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887" y="132384"/>
            <a:ext cx="6178826" cy="23337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509C95F-0DE2-7EB8-2A29-FF9C839E8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442" y="2755030"/>
            <a:ext cx="8378687" cy="24813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75096E6-3F88-745E-A5E8-347E3F100713}"/>
              </a:ext>
            </a:extLst>
          </p:cNvPr>
          <p:cNvSpPr txBox="1"/>
          <p:nvPr/>
        </p:nvSpPr>
        <p:spPr>
          <a:xfrm>
            <a:off x="619539" y="5525286"/>
            <a:ext cx="109824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Obesity may promote cancer not only by adding bad adipose signals, but by removing good ones.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 fits remarkably well with an adiponectin/endotrophin framework.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Obese adipocyte transition as at least three simultaneous changes: </a:t>
            </a:r>
          </a:p>
          <a:p>
            <a:pPr algn="ctr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adiponectin ↓, protective lipid mediators such as 9S-HODE ↓, and COL6A3/endotrophin signaling ↑</a:t>
            </a:r>
          </a:p>
        </p:txBody>
      </p:sp>
    </p:spTree>
    <p:extLst>
      <p:ext uri="{BB962C8B-B14F-4D97-AF65-F5344CB8AC3E}">
        <p14:creationId xmlns:p14="http://schemas.microsoft.com/office/powerpoint/2010/main" val="3682911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4C6530-39A8-5AE8-ED25-F0ADDFBBF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774" y="116209"/>
            <a:ext cx="7772400" cy="20138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EFC6C0-A017-D8A4-CBC3-2BD6F8645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296" y="2398161"/>
            <a:ext cx="11095156" cy="37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302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E94949-0F52-21EC-3538-7E03F6C2D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9566"/>
            <a:ext cx="7772400" cy="27222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3BD96D-E14B-9F9A-E468-43B88B027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416" y="2806999"/>
            <a:ext cx="9584635" cy="38914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DD71AA-92AA-1901-174D-94E508FCE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9274" y="87119"/>
            <a:ext cx="4305852" cy="93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298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61C526-880C-1F6B-6D59-BEB2DACBB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278" y="555171"/>
            <a:ext cx="7772400" cy="20202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050B12-83BA-53B4-3941-C8623FD3A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278" y="0"/>
            <a:ext cx="7772400" cy="555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D50E5F-2709-38B4-E6A0-04D3E3A6AE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6287" y="1263135"/>
            <a:ext cx="3859696" cy="4400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B5305D-D875-0FCB-C83A-897AB558AD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395" y="2575407"/>
            <a:ext cx="1875883" cy="27100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249F89-F0DD-D467-68E8-BFC42481C2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9800" y="2694940"/>
            <a:ext cx="7772400" cy="1468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03242B-52DF-E81F-2AF6-18DFE90F90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9800" y="4282592"/>
            <a:ext cx="7772400" cy="4471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40EA28-B2CB-EC44-FC48-BCFF8348F2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9800" y="4977088"/>
            <a:ext cx="1850335" cy="3083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4C60F2-44F7-B476-3D41-3752A900C0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9799" y="5532856"/>
            <a:ext cx="9040755" cy="54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0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35E930-BEFD-EA52-17EA-021ADDEB4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009" y="165436"/>
            <a:ext cx="7772400" cy="31615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045D9C-E60D-1C28-88E4-51726A55B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783" y="1454655"/>
            <a:ext cx="2560983" cy="482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65B2E9-9808-4588-7B5F-3B39251BC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2035" y="2029240"/>
            <a:ext cx="3992217" cy="399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9D1F4B-5F04-FE1D-892D-521BF0C28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2652" y="3418911"/>
            <a:ext cx="4999383" cy="33993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2F02653-9004-EE00-AC54-8AD3D138B4D0}"/>
              </a:ext>
            </a:extLst>
          </p:cNvPr>
          <p:cNvSpPr txBox="1"/>
          <p:nvPr/>
        </p:nvSpPr>
        <p:spPr>
          <a:xfrm>
            <a:off x="8107159" y="4230917"/>
            <a:ext cx="3441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TSHZ3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human gene that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encodes the </a:t>
            </a:r>
            <a:r>
              <a:rPr lang="en-US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teashirt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zinc finger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homeobox 3 protein</a:t>
            </a:r>
          </a:p>
        </p:txBody>
      </p:sp>
    </p:spTree>
    <p:extLst>
      <p:ext uri="{BB962C8B-B14F-4D97-AF65-F5344CB8AC3E}">
        <p14:creationId xmlns:p14="http://schemas.microsoft.com/office/powerpoint/2010/main" val="2151872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A022D-9EBA-7187-1739-5D4CCE971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53" y="0"/>
            <a:ext cx="8291332" cy="304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AF98056-61CD-E79B-9F9F-F7BF0E8EC5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084" y="3196670"/>
            <a:ext cx="7772400" cy="36613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0B7019-7663-C21D-5104-E9CFA3824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213" y="1787663"/>
            <a:ext cx="2976770" cy="52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39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E5B0C8-4EC9-411F-EA92-7E8622F9E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657" y="1040545"/>
            <a:ext cx="10494686" cy="4088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CB9CEF-4611-CBFC-DB39-352D3908C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5474555"/>
            <a:ext cx="77724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609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03C2D5-2B32-85FA-6B6D-0AC48AAC9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187" y="208544"/>
            <a:ext cx="11410830" cy="32204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625895-F18D-2F9A-04E7-265F8BA01714}"/>
              </a:ext>
            </a:extLst>
          </p:cNvPr>
          <p:cNvSpPr txBox="1"/>
          <p:nvPr/>
        </p:nvSpPr>
        <p:spPr>
          <a:xfrm>
            <a:off x="1431235" y="4002157"/>
            <a:ext cx="90973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gram /day dose</a:t>
            </a: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Safety?</a:t>
            </a: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it really PPAR? Active in PPAR KO mice…</a:t>
            </a: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18% greater energy expenditure without reduced intake, hyperthermia, activity, </a:t>
            </a: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classical thermogenesis, lean-tissue loss, or an identified energetic sink.</a:t>
            </a:r>
          </a:p>
        </p:txBody>
      </p:sp>
    </p:spTree>
    <p:extLst>
      <p:ext uri="{BB962C8B-B14F-4D97-AF65-F5344CB8AC3E}">
        <p14:creationId xmlns:p14="http://schemas.microsoft.com/office/powerpoint/2010/main" val="786206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F2E3E79-D668-0B06-69F2-BAC8E075E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785" y="1021464"/>
            <a:ext cx="10007797" cy="481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15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2BDB2A-CF3F-7F3C-F105-048E67A75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169" y="417640"/>
            <a:ext cx="9743661" cy="572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5976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02A0FA-1630-97CB-8411-648B4B509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748" y="1097945"/>
            <a:ext cx="11508503" cy="3606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99D6BA-771F-120E-4F71-2EDD95396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878" y="470175"/>
            <a:ext cx="7772400" cy="627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38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E4F7F5-7D31-F151-7EF5-E20D94DB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70" y="1299193"/>
            <a:ext cx="10999304" cy="3289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79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EDA3E1-48E0-F42C-DC85-2E3605868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18" y="682487"/>
            <a:ext cx="6113885" cy="54930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F4CCBE-F785-A288-B2DA-C4F543B81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738" y="1934818"/>
            <a:ext cx="5386801" cy="26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403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3A2124-369E-5ABC-6BB9-074E4C5978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4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4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068" y="1714504"/>
            <a:ext cx="3713821" cy="3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51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90487</TotalTime>
  <Words>139</Words>
  <Application>Microsoft Macintosh PowerPoint</Application>
  <PresentationFormat>Widescreen</PresentationFormat>
  <Paragraphs>14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 Scherer</dc:creator>
  <cp:lastModifiedBy>Philipp Scherer</cp:lastModifiedBy>
  <cp:revision>868</cp:revision>
  <cp:lastPrinted>2026-09-14T04:34:39Z</cp:lastPrinted>
  <dcterms:created xsi:type="dcterms:W3CDTF">2022-09-11T17:16:20Z</dcterms:created>
  <dcterms:modified xsi:type="dcterms:W3CDTF">2026-09-14T04:39:27Z</dcterms:modified>
</cp:coreProperties>
</file>